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6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3469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9096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368761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091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20274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556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7182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985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1890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053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698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3969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14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9301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457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058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1546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9FE27-46F2-30AE-1F76-D5A76EB6AB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B164FE-4B54-25A4-2D28-E81D16C9C0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CC03366-9ED4-A8C1-7302-9386BBCC10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35000"/>
            <a:ext cx="12326112" cy="8217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9676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D10933C-3ABC-4F86-73BD-C20425E7C22A}"/>
              </a:ext>
            </a:extLst>
          </p:cNvPr>
          <p:cNvSpPr/>
          <p:nvPr/>
        </p:nvSpPr>
        <p:spPr>
          <a:xfrm>
            <a:off x="2560320" y="2313432"/>
            <a:ext cx="72860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Kraj.Hvala</a:t>
            </a:r>
            <a:r>
              <a:rPr lang="en-US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r>
              <a:rPr lang="en-US" sz="5400" b="1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na</a:t>
            </a:r>
            <a:r>
              <a:rPr lang="en-US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r>
              <a:rPr lang="en-US" sz="5400" b="1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pažnji</a:t>
            </a:r>
            <a:r>
              <a:rPr lang="en-US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.</a:t>
            </a:r>
            <a:r>
              <a:rPr lang="en-GB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endParaRPr lang="en-GB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65FA4F-12D6-D4FE-48A6-AFEB09CA9BC0}"/>
              </a:ext>
            </a:extLst>
          </p:cNvPr>
          <p:cNvSpPr txBox="1"/>
          <p:nvPr/>
        </p:nvSpPr>
        <p:spPr>
          <a:xfrm>
            <a:off x="2651760" y="4279392"/>
            <a:ext cx="82570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© QUERCUS PARKET. Sva prava pridržana.Sve informacije u ovoj prezentaciji su povjerljive i namijenjene isključivo primatelju.Zabranjeno je umnožavanje, distribucija ili otkrivanje bez prethodne pisane suglasnosti tvrtke QUERCUS PARKET.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970471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05BC2B8-F89A-77A0-3A75-C9B54CC9BB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33984"/>
            <a:ext cx="12192000" cy="8125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828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70279-B6E2-0323-085C-0B79EAF4B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Uvod</a:t>
            </a:r>
            <a:br>
              <a:rPr lang="en-US" b="1" dirty="0"/>
            </a:b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B18B4F4-D2FE-BC23-6CF7-36AB9814669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52728" y="1800206"/>
            <a:ext cx="10341864" cy="4206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dirty="0" err="1"/>
              <a:t>Obiteljska</a:t>
            </a:r>
            <a:r>
              <a:rPr lang="en-GB" dirty="0"/>
              <a:t> </a:t>
            </a:r>
            <a:r>
              <a:rPr lang="en-GB" dirty="0" err="1"/>
              <a:t>pilana</a:t>
            </a:r>
            <a:r>
              <a:rPr lang="en-GB" dirty="0"/>
              <a:t> </a:t>
            </a:r>
            <a:r>
              <a:rPr lang="en-GB" dirty="0" err="1"/>
              <a:t>druge</a:t>
            </a:r>
            <a:r>
              <a:rPr lang="en-GB" dirty="0"/>
              <a:t> </a:t>
            </a:r>
            <a:r>
              <a:rPr lang="en-GB" dirty="0" err="1"/>
              <a:t>generacije</a:t>
            </a:r>
            <a:r>
              <a:rPr lang="en-GB" dirty="0"/>
              <a:t> (</a:t>
            </a:r>
            <a:r>
              <a:rPr lang="en-GB" dirty="0" err="1"/>
              <a:t>osnovana</a:t>
            </a:r>
            <a:r>
              <a:rPr lang="en-GB" dirty="0"/>
              <a:t> 1997. </a:t>
            </a:r>
            <a:r>
              <a:rPr lang="en-GB" dirty="0" err="1"/>
              <a:t>godine</a:t>
            </a:r>
            <a:r>
              <a:rPr lang="en-GB" dirty="0"/>
              <a:t>), </a:t>
            </a:r>
            <a:r>
              <a:rPr lang="en-GB" dirty="0" err="1"/>
              <a:t>usmjerena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preciznost</a:t>
            </a:r>
            <a:r>
              <a:rPr lang="en-GB" dirty="0"/>
              <a:t>, </a:t>
            </a:r>
            <a:r>
              <a:rPr lang="en-GB" dirty="0" err="1"/>
              <a:t>dosljednost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vrhunsku</a:t>
            </a:r>
            <a:r>
              <a:rPr lang="en-GB" dirty="0"/>
              <a:t> </a:t>
            </a:r>
            <a:r>
              <a:rPr lang="en-GB" dirty="0" err="1"/>
              <a:t>kvalitetu</a:t>
            </a:r>
            <a:r>
              <a:rPr lang="en-GB" dirty="0"/>
              <a:t>.</a:t>
            </a:r>
            <a:br>
              <a:rPr lang="en-GB" dirty="0"/>
            </a:br>
            <a:r>
              <a:rPr lang="en-GB" dirty="0" err="1"/>
              <a:t>Specijalizirana</a:t>
            </a:r>
            <a:r>
              <a:rPr lang="en-GB" dirty="0"/>
              <a:t> za </a:t>
            </a:r>
            <a:r>
              <a:rPr lang="en-GB" dirty="0" err="1"/>
              <a:t>proizvodnju</a:t>
            </a:r>
            <a:r>
              <a:rPr lang="en-GB" dirty="0"/>
              <a:t> </a:t>
            </a:r>
            <a:r>
              <a:rPr lang="en-GB" dirty="0" err="1"/>
              <a:t>visokokvalitetne</a:t>
            </a:r>
            <a:r>
              <a:rPr lang="en-GB" dirty="0"/>
              <a:t> </a:t>
            </a:r>
            <a:r>
              <a:rPr lang="en-GB" dirty="0" err="1"/>
              <a:t>građe</a:t>
            </a:r>
            <a:r>
              <a:rPr lang="en-GB" dirty="0"/>
              <a:t> od </a:t>
            </a:r>
            <a:r>
              <a:rPr lang="en-GB" dirty="0" err="1"/>
              <a:t>jasena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hrasta</a:t>
            </a:r>
            <a:r>
              <a:rPr lang="en-GB" dirty="0"/>
              <a:t>, </a:t>
            </a:r>
            <a:r>
              <a:rPr lang="en-GB" dirty="0" err="1"/>
              <a:t>kao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klasičnog</a:t>
            </a:r>
            <a:r>
              <a:rPr lang="en-GB" dirty="0"/>
              <a:t> </a:t>
            </a:r>
            <a:r>
              <a:rPr lang="en-GB" dirty="0" err="1"/>
              <a:t>masivnog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višeslojnog</a:t>
            </a:r>
            <a:r>
              <a:rPr lang="en-GB" dirty="0"/>
              <a:t> </a:t>
            </a:r>
            <a:r>
              <a:rPr lang="en-GB" dirty="0" err="1"/>
              <a:t>parketa</a:t>
            </a:r>
            <a:r>
              <a:rPr lang="en-GB" dirty="0"/>
              <a:t>.</a:t>
            </a:r>
          </a:p>
          <a:p>
            <a:r>
              <a:rPr lang="en-GB" dirty="0" err="1"/>
              <a:t>Osnovna</a:t>
            </a:r>
            <a:r>
              <a:rPr lang="en-GB" dirty="0"/>
              <a:t> </a:t>
            </a:r>
            <a:r>
              <a:rPr lang="en-GB" dirty="0" err="1"/>
              <a:t>specijalizacija</a:t>
            </a:r>
            <a:r>
              <a:rPr lang="en-GB" dirty="0"/>
              <a:t>: </a:t>
            </a:r>
            <a:r>
              <a:rPr lang="en-GB" i="1" dirty="0"/>
              <a:t>Quercus </a:t>
            </a:r>
            <a:r>
              <a:rPr lang="en-GB" i="1" dirty="0" err="1"/>
              <a:t>robur</a:t>
            </a:r>
            <a:r>
              <a:rPr lang="en-GB" dirty="0"/>
              <a:t> (</a:t>
            </a:r>
            <a:r>
              <a:rPr lang="en-GB" dirty="0" err="1"/>
              <a:t>lužnjak</a:t>
            </a:r>
            <a:r>
              <a:rPr lang="en-GB" dirty="0"/>
              <a:t>) — </a:t>
            </a:r>
            <a:r>
              <a:rPr lang="en-GB" dirty="0" err="1"/>
              <a:t>poznat</a:t>
            </a:r>
            <a:r>
              <a:rPr lang="en-GB" dirty="0"/>
              <a:t> </a:t>
            </a:r>
            <a:r>
              <a:rPr lang="en-GB" dirty="0" err="1"/>
              <a:t>kao</a:t>
            </a:r>
            <a:r>
              <a:rPr lang="en-GB" dirty="0"/>
              <a:t> </a:t>
            </a:r>
            <a:r>
              <a:rPr lang="en-GB" dirty="0" err="1"/>
              <a:t>slavonski</a:t>
            </a:r>
            <a:r>
              <a:rPr lang="en-GB" dirty="0"/>
              <a:t> </a:t>
            </a:r>
            <a:r>
              <a:rPr lang="en-GB" dirty="0" err="1"/>
              <a:t>hrast</a:t>
            </a:r>
            <a:r>
              <a:rPr lang="en-GB" dirty="0"/>
              <a:t>, </a:t>
            </a:r>
            <a:r>
              <a:rPr lang="en-GB" dirty="0" err="1"/>
              <a:t>cijenjen</a:t>
            </a:r>
            <a:r>
              <a:rPr lang="en-GB" dirty="0"/>
              <a:t> </a:t>
            </a:r>
            <a:r>
              <a:rPr lang="en-GB" dirty="0" err="1"/>
              <a:t>zbog</a:t>
            </a:r>
            <a:r>
              <a:rPr lang="en-GB" dirty="0"/>
              <a:t> </a:t>
            </a:r>
            <a:r>
              <a:rPr lang="en-GB" dirty="0" err="1"/>
              <a:t>svoje</a:t>
            </a:r>
            <a:r>
              <a:rPr lang="en-GB" dirty="0"/>
              <a:t> </a:t>
            </a:r>
            <a:r>
              <a:rPr lang="en-GB" dirty="0" err="1"/>
              <a:t>čvrstoće</a:t>
            </a:r>
            <a:r>
              <a:rPr lang="en-GB" dirty="0"/>
              <a:t>, </a:t>
            </a:r>
            <a:r>
              <a:rPr lang="en-GB" dirty="0" err="1"/>
              <a:t>strukture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bezvremenskog</a:t>
            </a:r>
            <a:r>
              <a:rPr lang="en-GB" dirty="0"/>
              <a:t> </a:t>
            </a:r>
            <a:r>
              <a:rPr lang="en-GB" dirty="0" err="1"/>
              <a:t>izgleda</a:t>
            </a:r>
            <a:r>
              <a:rPr lang="en-GB" dirty="0"/>
              <a:t>.</a:t>
            </a:r>
          </a:p>
          <a:p>
            <a:r>
              <a:rPr lang="en-GB" dirty="0" err="1"/>
              <a:t>Potpuno</a:t>
            </a:r>
            <a:r>
              <a:rPr lang="en-GB" dirty="0"/>
              <a:t> </a:t>
            </a:r>
            <a:r>
              <a:rPr lang="en-GB" dirty="0" err="1"/>
              <a:t>sljedivo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usklađeno</a:t>
            </a:r>
            <a:r>
              <a:rPr lang="en-GB" dirty="0"/>
              <a:t> </a:t>
            </a:r>
            <a:r>
              <a:rPr lang="en-GB" dirty="0" err="1"/>
              <a:t>nabavljanje</a:t>
            </a:r>
            <a:r>
              <a:rPr lang="en-GB" dirty="0"/>
              <a:t> (EUDR, EUTR, UKTR, Lacey Act) </a:t>
            </a:r>
            <a:r>
              <a:rPr lang="en-GB" dirty="0" err="1"/>
              <a:t>diljem</a:t>
            </a:r>
            <a:r>
              <a:rPr lang="en-GB" dirty="0"/>
              <a:t> </a:t>
            </a:r>
            <a:r>
              <a:rPr lang="en-GB" dirty="0" err="1"/>
              <a:t>jugoistočne</a:t>
            </a:r>
            <a:r>
              <a:rPr lang="en-GB" dirty="0"/>
              <a:t> Europe.</a:t>
            </a:r>
          </a:p>
          <a:p>
            <a:r>
              <a:rPr lang="en-GB" dirty="0" err="1"/>
              <a:t>Primarno</a:t>
            </a:r>
            <a:r>
              <a:rPr lang="en-GB" dirty="0"/>
              <a:t> </a:t>
            </a:r>
            <a:r>
              <a:rPr lang="en-GB" dirty="0" err="1"/>
              <a:t>podrijetlo</a:t>
            </a:r>
            <a:r>
              <a:rPr lang="en-GB" dirty="0"/>
              <a:t>: </a:t>
            </a:r>
            <a:r>
              <a:rPr lang="en-GB" dirty="0" err="1"/>
              <a:t>šuma</a:t>
            </a:r>
            <a:r>
              <a:rPr lang="en-GB" dirty="0"/>
              <a:t> </a:t>
            </a:r>
            <a:r>
              <a:rPr lang="en-GB" dirty="0" err="1"/>
              <a:t>Morović</a:t>
            </a:r>
            <a:r>
              <a:rPr lang="en-GB" dirty="0"/>
              <a:t> (</a:t>
            </a:r>
            <a:r>
              <a:rPr lang="en-GB" dirty="0" err="1"/>
              <a:t>Srbija</a:t>
            </a:r>
            <a:r>
              <a:rPr lang="en-GB" dirty="0"/>
              <a:t>) — </a:t>
            </a:r>
            <a:r>
              <a:rPr lang="en-GB" dirty="0" err="1"/>
              <a:t>vrhunski</a:t>
            </a:r>
            <a:r>
              <a:rPr lang="en-GB" dirty="0"/>
              <a:t>, </a:t>
            </a:r>
            <a:r>
              <a:rPr lang="en-GB" dirty="0" err="1"/>
              <a:t>održivo</a:t>
            </a:r>
            <a:r>
              <a:rPr lang="en-GB" dirty="0"/>
              <a:t> </a:t>
            </a:r>
            <a:r>
              <a:rPr lang="en-GB" dirty="0" err="1"/>
              <a:t>upravljan</a:t>
            </a:r>
            <a:r>
              <a:rPr lang="en-GB" dirty="0"/>
              <a:t> </a:t>
            </a:r>
            <a:r>
              <a:rPr lang="en-GB" dirty="0" err="1"/>
              <a:t>hrast</a:t>
            </a:r>
            <a:r>
              <a:rPr lang="en-GB" dirty="0"/>
              <a:t> s </a:t>
            </a:r>
            <a:r>
              <a:rPr lang="en-GB" dirty="0" err="1"/>
              <a:t>dugom</a:t>
            </a:r>
            <a:r>
              <a:rPr lang="en-GB" dirty="0"/>
              <a:t> </a:t>
            </a:r>
            <a:r>
              <a:rPr lang="en-GB" dirty="0" err="1"/>
              <a:t>šumarskom</a:t>
            </a:r>
            <a:r>
              <a:rPr lang="en-GB" dirty="0"/>
              <a:t> </a:t>
            </a:r>
            <a:r>
              <a:rPr lang="en-GB" dirty="0" err="1"/>
              <a:t>tradicijom</a:t>
            </a:r>
            <a:r>
              <a:rPr lang="en-GB" dirty="0"/>
              <a:t>.</a:t>
            </a:r>
          </a:p>
          <a:p>
            <a:r>
              <a:rPr lang="en-GB" dirty="0" err="1"/>
              <a:t>Kombinacija</a:t>
            </a:r>
            <a:r>
              <a:rPr lang="en-GB" dirty="0"/>
              <a:t> </a:t>
            </a:r>
            <a:r>
              <a:rPr lang="en-GB" dirty="0" err="1"/>
              <a:t>tradicionalnog</a:t>
            </a:r>
            <a:r>
              <a:rPr lang="en-GB" dirty="0"/>
              <a:t> </a:t>
            </a:r>
            <a:r>
              <a:rPr lang="en-GB" dirty="0" err="1"/>
              <a:t>znanja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suvremene</a:t>
            </a:r>
            <a:r>
              <a:rPr lang="en-GB" dirty="0"/>
              <a:t> </a:t>
            </a:r>
            <a:r>
              <a:rPr lang="en-GB" dirty="0" err="1"/>
              <a:t>proizvodnje</a:t>
            </a:r>
            <a:r>
              <a:rPr lang="en-GB" dirty="0"/>
              <a:t>, </a:t>
            </a:r>
            <a:r>
              <a:rPr lang="en-GB" dirty="0" err="1"/>
              <a:t>uz</a:t>
            </a:r>
            <a:r>
              <a:rPr lang="en-GB" dirty="0"/>
              <a:t> </a:t>
            </a:r>
            <a:r>
              <a:rPr lang="en-GB" dirty="0" err="1"/>
              <a:t>podršku</a:t>
            </a:r>
            <a:r>
              <a:rPr lang="en-GB" dirty="0"/>
              <a:t> </a:t>
            </a:r>
            <a:r>
              <a:rPr lang="en-GB" dirty="0" err="1"/>
              <a:t>međunarodnog</a:t>
            </a:r>
            <a:r>
              <a:rPr lang="en-GB" dirty="0"/>
              <a:t> </a:t>
            </a:r>
            <a:r>
              <a:rPr lang="en-GB" dirty="0" err="1"/>
              <a:t>proizvodnog</a:t>
            </a:r>
            <a:r>
              <a:rPr lang="en-GB" dirty="0"/>
              <a:t> </a:t>
            </a:r>
            <a:r>
              <a:rPr lang="en-GB" dirty="0" err="1"/>
              <a:t>partnerstva</a:t>
            </a:r>
            <a:r>
              <a:rPr lang="en-GB" dirty="0"/>
              <a:t> (</a:t>
            </a:r>
            <a:r>
              <a:rPr lang="en-GB" dirty="0" err="1"/>
              <a:t>Kambodža</a:t>
            </a:r>
            <a:r>
              <a:rPr lang="en-GB" dirty="0"/>
              <a:t>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9474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9237D-786C-A2DB-4D5D-06D58244D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 </a:t>
            </a:r>
            <a:r>
              <a:rPr lang="en-US" b="1" dirty="0" err="1"/>
              <a:t>Povijest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E10F319-4D5B-8961-3C7F-144BC3EB742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98448" y="1640009"/>
            <a:ext cx="10206164" cy="4662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1600" b="1" dirty="0"/>
              <a:t>1997–2009 | STRELA era</a:t>
            </a:r>
            <a:br>
              <a:rPr lang="en-GB" sz="1600" dirty="0"/>
            </a:br>
            <a:r>
              <a:rPr lang="en-GB" sz="1600" dirty="0" err="1"/>
              <a:t>Faza</a:t>
            </a:r>
            <a:r>
              <a:rPr lang="en-GB" sz="1600" dirty="0"/>
              <a:t> </a:t>
            </a:r>
            <a:r>
              <a:rPr lang="en-GB" sz="1600" dirty="0" err="1"/>
              <a:t>osnivanja</a:t>
            </a:r>
            <a:r>
              <a:rPr lang="en-GB" sz="1600" dirty="0"/>
              <a:t> — </a:t>
            </a:r>
            <a:r>
              <a:rPr lang="en-GB" sz="1600" dirty="0" err="1"/>
              <a:t>najveća</a:t>
            </a:r>
            <a:r>
              <a:rPr lang="en-GB" sz="1600" dirty="0"/>
              <a:t> </a:t>
            </a:r>
            <a:r>
              <a:rPr lang="en-GB" sz="1600" dirty="0" err="1"/>
              <a:t>pilana</a:t>
            </a:r>
            <a:r>
              <a:rPr lang="en-GB" sz="1600" dirty="0"/>
              <a:t> </a:t>
            </a:r>
            <a:r>
              <a:rPr lang="en-GB" sz="1600" dirty="0" err="1"/>
              <a:t>hrasta</a:t>
            </a:r>
            <a:r>
              <a:rPr lang="en-GB" sz="1600" dirty="0"/>
              <a:t> </a:t>
            </a:r>
            <a:r>
              <a:rPr lang="en-GB" sz="1600" dirty="0" err="1"/>
              <a:t>i</a:t>
            </a:r>
            <a:r>
              <a:rPr lang="en-GB" sz="1600" dirty="0"/>
              <a:t> </a:t>
            </a:r>
            <a:r>
              <a:rPr lang="en-GB" sz="1600" dirty="0" err="1"/>
              <a:t>jasena</a:t>
            </a:r>
            <a:r>
              <a:rPr lang="en-GB" sz="1600" dirty="0"/>
              <a:t> u </a:t>
            </a:r>
            <a:r>
              <a:rPr lang="en-GB" sz="1600" dirty="0" err="1"/>
              <a:t>Srbiji</a:t>
            </a:r>
            <a:r>
              <a:rPr lang="en-GB" sz="1600" dirty="0"/>
              <a:t>, </a:t>
            </a:r>
            <a:r>
              <a:rPr lang="en-GB" sz="1600" dirty="0" err="1"/>
              <a:t>usmjerena</a:t>
            </a:r>
            <a:r>
              <a:rPr lang="en-GB" sz="1600" dirty="0"/>
              <a:t> </a:t>
            </a:r>
            <a:r>
              <a:rPr lang="en-GB" sz="1600" dirty="0" err="1"/>
              <a:t>na</a:t>
            </a:r>
            <a:r>
              <a:rPr lang="en-GB" sz="1600" dirty="0"/>
              <a:t> </a:t>
            </a:r>
            <a:r>
              <a:rPr lang="en-GB" sz="1600" dirty="0" err="1"/>
              <a:t>preciznost</a:t>
            </a:r>
            <a:r>
              <a:rPr lang="en-GB" sz="1600" dirty="0"/>
              <a:t> </a:t>
            </a:r>
            <a:r>
              <a:rPr lang="en-GB" sz="1600" dirty="0" err="1"/>
              <a:t>i</a:t>
            </a:r>
            <a:r>
              <a:rPr lang="en-GB" sz="1600" dirty="0"/>
              <a:t> </a:t>
            </a:r>
            <a:r>
              <a:rPr lang="en-GB" sz="1600" dirty="0" err="1"/>
              <a:t>veliki</a:t>
            </a:r>
            <a:r>
              <a:rPr lang="en-GB" sz="1600" dirty="0"/>
              <a:t> </a:t>
            </a:r>
            <a:r>
              <a:rPr lang="en-GB" sz="1600" dirty="0" err="1"/>
              <a:t>izvoz</a:t>
            </a:r>
            <a:r>
              <a:rPr lang="en-GB" sz="1600" dirty="0"/>
              <a:t>.</a:t>
            </a:r>
            <a:br>
              <a:rPr lang="en-GB" sz="1600" dirty="0"/>
            </a:br>
            <a:r>
              <a:rPr lang="en-GB" sz="1600" dirty="0" err="1"/>
              <a:t>Dugoročni</a:t>
            </a:r>
            <a:r>
              <a:rPr lang="en-GB" sz="1600" dirty="0"/>
              <a:t> </a:t>
            </a:r>
            <a:r>
              <a:rPr lang="en-GB" sz="1600" dirty="0" err="1"/>
              <a:t>ugovor</a:t>
            </a:r>
            <a:r>
              <a:rPr lang="en-GB" sz="1600" dirty="0"/>
              <a:t> s </a:t>
            </a:r>
            <a:r>
              <a:rPr lang="en-GB" sz="1600" dirty="0" err="1"/>
              <a:t>Vojvodinašumama</a:t>
            </a:r>
            <a:r>
              <a:rPr lang="en-GB" sz="1600" dirty="0"/>
              <a:t> </a:t>
            </a:r>
            <a:r>
              <a:rPr lang="en-GB" sz="1600" dirty="0" err="1"/>
              <a:t>osigurao</a:t>
            </a:r>
            <a:r>
              <a:rPr lang="en-GB" sz="1600" dirty="0"/>
              <a:t> je </a:t>
            </a:r>
            <a:r>
              <a:rPr lang="en-GB" sz="1600" dirty="0" err="1"/>
              <a:t>kontinuiranu</a:t>
            </a:r>
            <a:r>
              <a:rPr lang="en-GB" sz="1600" dirty="0"/>
              <a:t> </a:t>
            </a:r>
            <a:r>
              <a:rPr lang="en-GB" sz="1600" dirty="0" err="1"/>
              <a:t>opskrbu</a:t>
            </a:r>
            <a:r>
              <a:rPr lang="en-GB" sz="1600" dirty="0"/>
              <a:t> </a:t>
            </a:r>
            <a:r>
              <a:rPr lang="en-GB" sz="1600" dirty="0" err="1"/>
              <a:t>vrhunskim</a:t>
            </a:r>
            <a:r>
              <a:rPr lang="en-GB" sz="1600" dirty="0"/>
              <a:t> </a:t>
            </a:r>
            <a:r>
              <a:rPr lang="en-GB" sz="1600" dirty="0" err="1"/>
              <a:t>slavonskim</a:t>
            </a:r>
            <a:r>
              <a:rPr lang="en-GB" sz="1600" dirty="0"/>
              <a:t> </a:t>
            </a:r>
            <a:r>
              <a:rPr lang="en-GB" sz="1600" dirty="0" err="1"/>
              <a:t>hrastom</a:t>
            </a:r>
            <a:r>
              <a:rPr lang="en-GB" sz="1600" dirty="0"/>
              <a:t> (</a:t>
            </a:r>
            <a:r>
              <a:rPr lang="en-GB" sz="1600" i="1" dirty="0"/>
              <a:t>Quercus </a:t>
            </a:r>
            <a:r>
              <a:rPr lang="en-GB" sz="1600" i="1" dirty="0" err="1"/>
              <a:t>robur</a:t>
            </a:r>
            <a:r>
              <a:rPr lang="en-GB" sz="1600" dirty="0"/>
              <a:t>).</a:t>
            </a:r>
            <a:br>
              <a:rPr lang="en-GB" sz="1600" dirty="0"/>
            </a:br>
            <a:r>
              <a:rPr lang="en-GB" sz="1600" dirty="0" err="1"/>
              <a:t>Snažna</a:t>
            </a:r>
            <a:r>
              <a:rPr lang="en-GB" sz="1600" dirty="0"/>
              <a:t> </a:t>
            </a:r>
            <a:r>
              <a:rPr lang="en-GB" sz="1600" dirty="0" err="1"/>
              <a:t>međunarodna</a:t>
            </a:r>
            <a:r>
              <a:rPr lang="en-GB" sz="1600" dirty="0"/>
              <a:t> </a:t>
            </a:r>
            <a:r>
              <a:rPr lang="en-GB" sz="1600" dirty="0" err="1"/>
              <a:t>prisutnost</a:t>
            </a:r>
            <a:r>
              <a:rPr lang="en-GB" sz="1600" dirty="0"/>
              <a:t> (EU, </a:t>
            </a:r>
            <a:r>
              <a:rPr lang="en-GB" sz="1600" dirty="0" err="1"/>
              <a:t>Bliski</a:t>
            </a:r>
            <a:r>
              <a:rPr lang="en-GB" sz="1600" dirty="0"/>
              <a:t> </a:t>
            </a:r>
            <a:r>
              <a:rPr lang="en-GB" sz="1600" dirty="0" err="1"/>
              <a:t>istok</a:t>
            </a:r>
            <a:r>
              <a:rPr lang="en-GB" sz="1600" dirty="0"/>
              <a:t>) </a:t>
            </a:r>
            <a:r>
              <a:rPr lang="en-GB" sz="1600" dirty="0" err="1"/>
              <a:t>te</a:t>
            </a:r>
            <a:r>
              <a:rPr lang="en-GB" sz="1600" dirty="0"/>
              <a:t> </a:t>
            </a:r>
            <a:r>
              <a:rPr lang="en-GB" sz="1600" dirty="0" err="1"/>
              <a:t>referentni</a:t>
            </a:r>
            <a:r>
              <a:rPr lang="en-GB" sz="1600" dirty="0"/>
              <a:t> </a:t>
            </a:r>
            <a:r>
              <a:rPr lang="en-GB" sz="1600" dirty="0" err="1"/>
              <a:t>projekti</a:t>
            </a:r>
            <a:r>
              <a:rPr lang="en-GB" sz="1600" dirty="0"/>
              <a:t> (</a:t>
            </a:r>
            <a:r>
              <a:rPr lang="en-GB" sz="1600" dirty="0" err="1"/>
              <a:t>npr</a:t>
            </a:r>
            <a:r>
              <a:rPr lang="en-GB" sz="1600" dirty="0"/>
              <a:t>. </a:t>
            </a:r>
            <a:r>
              <a:rPr lang="en-GB" sz="1600" dirty="0" err="1"/>
              <a:t>kraljevska</a:t>
            </a:r>
            <a:r>
              <a:rPr lang="en-GB" sz="1600" dirty="0"/>
              <a:t> </a:t>
            </a:r>
            <a:r>
              <a:rPr lang="en-GB" sz="1600" dirty="0" err="1"/>
              <a:t>palača</a:t>
            </a:r>
            <a:r>
              <a:rPr lang="en-GB" sz="1600" dirty="0"/>
              <a:t> u </a:t>
            </a:r>
            <a:r>
              <a:rPr lang="en-GB" sz="1600" dirty="0" err="1"/>
              <a:t>Azerbajdžanu</a:t>
            </a:r>
            <a:r>
              <a:rPr lang="en-GB" sz="1600" dirty="0"/>
              <a:t>).</a:t>
            </a:r>
          </a:p>
          <a:p>
            <a:r>
              <a:rPr lang="en-GB" sz="1600" b="1" dirty="0"/>
              <a:t>2009–2020 | QUERCUS PARKET era</a:t>
            </a:r>
            <a:br>
              <a:rPr lang="en-GB" sz="1600" dirty="0"/>
            </a:br>
            <a:r>
              <a:rPr lang="en-GB" sz="1600" dirty="0" err="1"/>
              <a:t>Strateški</a:t>
            </a:r>
            <a:r>
              <a:rPr lang="en-GB" sz="1600" dirty="0"/>
              <a:t> </a:t>
            </a:r>
            <a:r>
              <a:rPr lang="en-GB" sz="1600" dirty="0" err="1"/>
              <a:t>zaokret</a:t>
            </a:r>
            <a:r>
              <a:rPr lang="en-GB" sz="1600" dirty="0"/>
              <a:t> s </a:t>
            </a:r>
            <a:r>
              <a:rPr lang="en-GB" sz="1600" dirty="0" err="1"/>
              <a:t>volumena</a:t>
            </a:r>
            <a:r>
              <a:rPr lang="en-GB" sz="1600" dirty="0"/>
              <a:t> </a:t>
            </a:r>
            <a:r>
              <a:rPr lang="en-GB" sz="1600" dirty="0" err="1"/>
              <a:t>na</a:t>
            </a:r>
            <a:r>
              <a:rPr lang="en-GB" sz="1600" dirty="0"/>
              <a:t> </a:t>
            </a:r>
            <a:r>
              <a:rPr lang="en-GB" sz="1600" dirty="0" err="1"/>
              <a:t>specijalizaciju</a:t>
            </a:r>
            <a:r>
              <a:rPr lang="en-GB" sz="1600" dirty="0"/>
              <a:t> </a:t>
            </a:r>
            <a:r>
              <a:rPr lang="en-GB" sz="1600" dirty="0" err="1"/>
              <a:t>i</a:t>
            </a:r>
            <a:r>
              <a:rPr lang="en-GB" sz="1600" dirty="0"/>
              <a:t> </a:t>
            </a:r>
            <a:r>
              <a:rPr lang="en-GB" sz="1600" dirty="0" err="1"/>
              <a:t>partnerstva</a:t>
            </a:r>
            <a:r>
              <a:rPr lang="en-GB" sz="1600" dirty="0"/>
              <a:t>.</a:t>
            </a:r>
            <a:br>
              <a:rPr lang="en-GB" sz="1600" dirty="0"/>
            </a:br>
            <a:r>
              <a:rPr lang="en-GB" sz="1600" dirty="0" err="1"/>
              <a:t>Pozicioniranje</a:t>
            </a:r>
            <a:r>
              <a:rPr lang="en-GB" sz="1600" dirty="0"/>
              <a:t> </a:t>
            </a:r>
            <a:r>
              <a:rPr lang="en-GB" sz="1600" dirty="0" err="1"/>
              <a:t>kao</a:t>
            </a:r>
            <a:r>
              <a:rPr lang="en-GB" sz="1600" dirty="0"/>
              <a:t> </a:t>
            </a:r>
            <a:r>
              <a:rPr lang="en-GB" sz="1600" dirty="0" err="1"/>
              <a:t>pouzdan</a:t>
            </a:r>
            <a:r>
              <a:rPr lang="en-GB" sz="1600" dirty="0"/>
              <a:t> </a:t>
            </a:r>
            <a:r>
              <a:rPr lang="en-GB" sz="1600" dirty="0" err="1"/>
              <a:t>dobavljač</a:t>
            </a:r>
            <a:r>
              <a:rPr lang="en-GB" sz="1600" dirty="0"/>
              <a:t> </a:t>
            </a:r>
            <a:r>
              <a:rPr lang="en-GB" sz="1600" dirty="0" err="1"/>
              <a:t>poluproizvoda</a:t>
            </a:r>
            <a:r>
              <a:rPr lang="en-GB" sz="1600" dirty="0"/>
              <a:t> od </a:t>
            </a:r>
            <a:r>
              <a:rPr lang="en-GB" sz="1600" dirty="0" err="1"/>
              <a:t>hrasta</a:t>
            </a:r>
            <a:r>
              <a:rPr lang="en-GB" sz="1600" dirty="0"/>
              <a:t> za </a:t>
            </a:r>
            <a:r>
              <a:rPr lang="en-GB" sz="1600" dirty="0" err="1"/>
              <a:t>vodeće</a:t>
            </a:r>
            <a:r>
              <a:rPr lang="en-GB" sz="1600" dirty="0"/>
              <a:t> </a:t>
            </a:r>
            <a:r>
              <a:rPr lang="en-GB" sz="1600" dirty="0" err="1"/>
              <a:t>proizvođače</a:t>
            </a:r>
            <a:r>
              <a:rPr lang="en-GB" sz="1600" dirty="0"/>
              <a:t> </a:t>
            </a:r>
            <a:r>
              <a:rPr lang="en-GB" sz="1600" dirty="0" err="1"/>
              <a:t>podova</a:t>
            </a:r>
            <a:r>
              <a:rPr lang="en-GB" sz="1600" dirty="0"/>
              <a:t> (</a:t>
            </a:r>
            <a:r>
              <a:rPr lang="en-GB" sz="1600" dirty="0" err="1"/>
              <a:t>npr</a:t>
            </a:r>
            <a:r>
              <a:rPr lang="en-GB" sz="1600" dirty="0"/>
              <a:t>. Tarkett, </a:t>
            </a:r>
            <a:r>
              <a:rPr lang="en-GB" sz="1600" dirty="0" err="1"/>
              <a:t>Bauwerk</a:t>
            </a:r>
            <a:r>
              <a:rPr lang="en-GB" sz="1600" dirty="0"/>
              <a:t>, Weitzer).</a:t>
            </a:r>
          </a:p>
          <a:p>
            <a:r>
              <a:rPr lang="en-GB" sz="1600" b="1" dirty="0"/>
              <a:t>2020–</a:t>
            </a:r>
            <a:r>
              <a:rPr lang="en-GB" sz="1600" b="1" dirty="0" err="1"/>
              <a:t>danas</a:t>
            </a:r>
            <a:r>
              <a:rPr lang="en-GB" sz="1600" b="1" dirty="0"/>
              <a:t> | CAMPICO era</a:t>
            </a:r>
            <a:br>
              <a:rPr lang="en-GB" sz="1600" dirty="0"/>
            </a:br>
            <a:r>
              <a:rPr lang="en-GB" sz="1600" dirty="0" err="1"/>
              <a:t>Globalna</a:t>
            </a:r>
            <a:r>
              <a:rPr lang="en-GB" sz="1600" dirty="0"/>
              <a:t> </a:t>
            </a:r>
            <a:r>
              <a:rPr lang="en-GB" sz="1600" dirty="0" err="1"/>
              <a:t>ekspanzija</a:t>
            </a:r>
            <a:r>
              <a:rPr lang="en-GB" sz="1600" dirty="0"/>
              <a:t> </a:t>
            </a:r>
            <a:r>
              <a:rPr lang="en-GB" sz="1600" dirty="0" err="1"/>
              <a:t>kroz</a:t>
            </a:r>
            <a:r>
              <a:rPr lang="en-GB" sz="1600" dirty="0"/>
              <a:t> </a:t>
            </a:r>
            <a:r>
              <a:rPr lang="en-GB" sz="1600" dirty="0" err="1"/>
              <a:t>zajedničko</a:t>
            </a:r>
            <a:r>
              <a:rPr lang="en-GB" sz="1600" dirty="0"/>
              <a:t> </a:t>
            </a:r>
            <a:r>
              <a:rPr lang="en-GB" sz="1600" dirty="0" err="1"/>
              <a:t>ulaganje</a:t>
            </a:r>
            <a:r>
              <a:rPr lang="en-GB" sz="1600" dirty="0"/>
              <a:t> u </a:t>
            </a:r>
            <a:r>
              <a:rPr lang="en-GB" sz="1600" dirty="0" err="1"/>
              <a:t>Kambodži</a:t>
            </a:r>
            <a:r>
              <a:rPr lang="en-GB" sz="1600" dirty="0"/>
              <a:t> — </a:t>
            </a:r>
            <a:r>
              <a:rPr lang="en-GB" sz="1600" dirty="0" err="1"/>
              <a:t>proizvodnja</a:t>
            </a:r>
            <a:r>
              <a:rPr lang="en-GB" sz="1600" dirty="0"/>
              <a:t> </a:t>
            </a:r>
            <a:r>
              <a:rPr lang="en-GB" sz="1600" dirty="0" err="1"/>
              <a:t>troslojnog</a:t>
            </a:r>
            <a:r>
              <a:rPr lang="en-GB" sz="1600" dirty="0"/>
              <a:t> </a:t>
            </a:r>
            <a:r>
              <a:rPr lang="en-GB" sz="1600" dirty="0" err="1"/>
              <a:t>hrastovog</a:t>
            </a:r>
            <a:r>
              <a:rPr lang="en-GB" sz="1600" dirty="0"/>
              <a:t> </a:t>
            </a:r>
            <a:r>
              <a:rPr lang="en-GB" sz="1600" dirty="0" err="1"/>
              <a:t>poda</a:t>
            </a:r>
            <a:r>
              <a:rPr lang="en-GB" sz="1600" dirty="0"/>
              <a:t> za </a:t>
            </a:r>
            <a:r>
              <a:rPr lang="en-GB" sz="1600" dirty="0" err="1"/>
              <a:t>američko</a:t>
            </a:r>
            <a:r>
              <a:rPr lang="en-GB" sz="1600" dirty="0"/>
              <a:t> </a:t>
            </a:r>
            <a:r>
              <a:rPr lang="en-GB" sz="1600" dirty="0" err="1"/>
              <a:t>tržište</a:t>
            </a:r>
            <a:r>
              <a:rPr lang="en-GB" sz="1600" dirty="0"/>
              <a:t>.</a:t>
            </a:r>
            <a:br>
              <a:rPr lang="en-GB" sz="1600" dirty="0"/>
            </a:br>
            <a:r>
              <a:rPr lang="en-GB" sz="1600" dirty="0" err="1"/>
              <a:t>Integracija</a:t>
            </a:r>
            <a:r>
              <a:rPr lang="en-GB" sz="1600" dirty="0"/>
              <a:t> </a:t>
            </a:r>
            <a:r>
              <a:rPr lang="en-GB" sz="1600" dirty="0" err="1"/>
              <a:t>europske</a:t>
            </a:r>
            <a:r>
              <a:rPr lang="en-GB" sz="1600" dirty="0"/>
              <a:t> </a:t>
            </a:r>
            <a:r>
              <a:rPr lang="en-GB" sz="1600" dirty="0" err="1"/>
              <a:t>ekspertize</a:t>
            </a:r>
            <a:r>
              <a:rPr lang="en-GB" sz="1600" dirty="0"/>
              <a:t> u </a:t>
            </a:r>
            <a:r>
              <a:rPr lang="en-GB" sz="1600" dirty="0" err="1"/>
              <a:t>sirovini</a:t>
            </a:r>
            <a:r>
              <a:rPr lang="en-GB" sz="1600" dirty="0"/>
              <a:t> s </a:t>
            </a:r>
            <a:r>
              <a:rPr lang="en-GB" sz="1600" dirty="0" err="1"/>
              <a:t>međunarodnim</a:t>
            </a:r>
            <a:r>
              <a:rPr lang="en-GB" sz="1600" dirty="0"/>
              <a:t> </a:t>
            </a:r>
            <a:r>
              <a:rPr lang="en-GB" sz="1600" dirty="0" err="1"/>
              <a:t>proizvodnim</a:t>
            </a:r>
            <a:r>
              <a:rPr lang="en-GB" sz="1600" dirty="0"/>
              <a:t> </a:t>
            </a:r>
            <a:r>
              <a:rPr lang="en-GB" sz="1600" dirty="0" err="1"/>
              <a:t>i</a:t>
            </a:r>
            <a:r>
              <a:rPr lang="en-GB" sz="1600" dirty="0"/>
              <a:t> </a:t>
            </a:r>
            <a:r>
              <a:rPr lang="en-GB" sz="1600" dirty="0" err="1"/>
              <a:t>distribucijskim</a:t>
            </a:r>
            <a:r>
              <a:rPr lang="en-GB" sz="1600" dirty="0"/>
              <a:t> </a:t>
            </a:r>
            <a:r>
              <a:rPr lang="en-GB" sz="1600" dirty="0" err="1"/>
              <a:t>mrežama</a:t>
            </a:r>
            <a:r>
              <a:rPr lang="en-GB" sz="1600" dirty="0"/>
              <a:t>.</a:t>
            </a:r>
          </a:p>
          <a:p>
            <a:r>
              <a:rPr lang="en-GB" sz="1600" dirty="0" err="1"/>
              <a:t>Kontinuirani</a:t>
            </a:r>
            <a:r>
              <a:rPr lang="en-GB" sz="1600" dirty="0"/>
              <a:t> </a:t>
            </a:r>
            <a:r>
              <a:rPr lang="en-GB" sz="1600" dirty="0" err="1"/>
              <a:t>razvoj</a:t>
            </a:r>
            <a:r>
              <a:rPr lang="en-GB" sz="1600" dirty="0"/>
              <a:t>: od </a:t>
            </a:r>
            <a:r>
              <a:rPr lang="en-GB" sz="1600" dirty="0" err="1"/>
              <a:t>velike</a:t>
            </a:r>
            <a:r>
              <a:rPr lang="en-GB" sz="1600" dirty="0"/>
              <a:t> </a:t>
            </a:r>
            <a:r>
              <a:rPr lang="en-GB" sz="1600" dirty="0" err="1"/>
              <a:t>pilane</a:t>
            </a:r>
            <a:r>
              <a:rPr lang="en-GB" sz="1600" dirty="0"/>
              <a:t> do </a:t>
            </a:r>
            <a:r>
              <a:rPr lang="en-GB" sz="1600" dirty="0" err="1"/>
              <a:t>specijaliziranog</a:t>
            </a:r>
            <a:r>
              <a:rPr lang="en-GB" sz="1600" dirty="0"/>
              <a:t>, </a:t>
            </a:r>
            <a:r>
              <a:rPr lang="en-GB" sz="1600" dirty="0" err="1"/>
              <a:t>globalno</a:t>
            </a:r>
            <a:r>
              <a:rPr lang="en-GB" sz="1600" dirty="0"/>
              <a:t> </a:t>
            </a:r>
            <a:r>
              <a:rPr lang="en-GB" sz="1600" dirty="0" err="1"/>
              <a:t>povezanog</a:t>
            </a:r>
            <a:r>
              <a:rPr lang="en-GB" sz="1600" dirty="0"/>
              <a:t> </a:t>
            </a:r>
            <a:r>
              <a:rPr lang="en-GB" sz="1600" dirty="0" err="1"/>
              <a:t>proizvođača</a:t>
            </a:r>
            <a:r>
              <a:rPr lang="en-GB" sz="1600" dirty="0"/>
              <a:t> </a:t>
            </a:r>
            <a:r>
              <a:rPr lang="en-GB" sz="1600" dirty="0" err="1"/>
              <a:t>hrasta</a:t>
            </a:r>
            <a:r>
              <a:rPr lang="en-GB" sz="1600" dirty="0"/>
              <a:t> — </a:t>
            </a:r>
            <a:r>
              <a:rPr lang="en-GB" sz="1600" dirty="0" err="1"/>
              <a:t>i</a:t>
            </a:r>
            <a:r>
              <a:rPr lang="en-GB" sz="1600" dirty="0"/>
              <a:t> </a:t>
            </a:r>
            <a:r>
              <a:rPr lang="en-GB" sz="1600" dirty="0" err="1"/>
              <a:t>dalje</a:t>
            </a:r>
            <a:r>
              <a:rPr lang="en-GB" sz="1600" dirty="0"/>
              <a:t> </a:t>
            </a:r>
            <a:r>
              <a:rPr lang="en-GB" sz="1600" dirty="0" err="1"/>
              <a:t>obiteljska</a:t>
            </a:r>
            <a:r>
              <a:rPr lang="en-GB" sz="1600" dirty="0"/>
              <a:t> </a:t>
            </a:r>
            <a:r>
              <a:rPr lang="en-GB" sz="1600" dirty="0" err="1"/>
              <a:t>tvrtka</a:t>
            </a:r>
            <a:r>
              <a:rPr lang="en-GB" sz="1600" dirty="0"/>
              <a:t>, </a:t>
            </a:r>
            <a:r>
              <a:rPr lang="en-GB" sz="1600" dirty="0" err="1"/>
              <a:t>sada</a:t>
            </a:r>
            <a:r>
              <a:rPr lang="en-GB" sz="1600" dirty="0"/>
              <a:t> </a:t>
            </a:r>
            <a:r>
              <a:rPr lang="en-GB" sz="1600" dirty="0" err="1"/>
              <a:t>vođena</a:t>
            </a:r>
            <a:r>
              <a:rPr lang="en-GB" sz="1600" dirty="0"/>
              <a:t> </a:t>
            </a:r>
            <a:r>
              <a:rPr lang="en-GB" sz="1600" dirty="0" err="1"/>
              <a:t>drugom</a:t>
            </a:r>
            <a:r>
              <a:rPr lang="en-GB" sz="1600" dirty="0"/>
              <a:t> </a:t>
            </a:r>
            <a:r>
              <a:rPr lang="en-GB" sz="1600" dirty="0" err="1"/>
              <a:t>generacijom</a:t>
            </a:r>
            <a:r>
              <a:rPr lang="en-GB" sz="1600" dirty="0"/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3763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E3137-3A93-08F2-9F91-FF713DB3F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7360" y="429768"/>
            <a:ext cx="9767253" cy="1475232"/>
          </a:xfrm>
        </p:spPr>
        <p:txBody>
          <a:bodyPr>
            <a:normAutofit/>
          </a:bodyPr>
          <a:lstStyle/>
          <a:p>
            <a:r>
              <a:rPr lang="en-GB" b="1" dirty="0"/>
              <a:t>“Turnkey” </a:t>
            </a:r>
            <a:r>
              <a:rPr lang="en-GB" b="1" dirty="0" err="1"/>
              <a:t>pogon</a:t>
            </a:r>
            <a:r>
              <a:rPr lang="en-GB" b="1" dirty="0"/>
              <a:t> za </a:t>
            </a:r>
            <a:r>
              <a:rPr lang="en-GB" b="1" dirty="0" err="1"/>
              <a:t>preradu</a:t>
            </a:r>
            <a:r>
              <a:rPr lang="en-GB" b="1" dirty="0"/>
              <a:t> </a:t>
            </a:r>
            <a:r>
              <a:rPr lang="en-GB" b="1" dirty="0" err="1"/>
              <a:t>tvrdog</a:t>
            </a:r>
            <a:r>
              <a:rPr lang="en-GB" b="1" dirty="0"/>
              <a:t> </a:t>
            </a:r>
            <a:r>
              <a:rPr lang="en-GB" b="1" dirty="0" err="1"/>
              <a:t>drveta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BAF9B37-C20E-D548-7694-8475E6EEE79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978408" y="1317053"/>
            <a:ext cx="10526204" cy="553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1600" dirty="0" err="1"/>
              <a:t>Industrijska</a:t>
            </a:r>
            <a:r>
              <a:rPr lang="en-GB" sz="1600" dirty="0"/>
              <a:t> </a:t>
            </a:r>
            <a:r>
              <a:rPr lang="en-GB" sz="1600" dirty="0" err="1"/>
              <a:t>platforma</a:t>
            </a:r>
            <a:r>
              <a:rPr lang="en-GB" sz="1600" dirty="0"/>
              <a:t> za </a:t>
            </a:r>
            <a:r>
              <a:rPr lang="en-GB" sz="1600" dirty="0" err="1"/>
              <a:t>preradu</a:t>
            </a:r>
            <a:r>
              <a:rPr lang="en-GB" sz="1600" dirty="0"/>
              <a:t> </a:t>
            </a:r>
            <a:r>
              <a:rPr lang="en-GB" sz="1600" dirty="0" err="1"/>
              <a:t>tvrdog</a:t>
            </a:r>
            <a:r>
              <a:rPr lang="en-GB" sz="1600" dirty="0"/>
              <a:t> </a:t>
            </a:r>
            <a:r>
              <a:rPr lang="en-GB" sz="1600" dirty="0" err="1"/>
              <a:t>drva</a:t>
            </a:r>
            <a:r>
              <a:rPr lang="en-GB" sz="1600" dirty="0"/>
              <a:t> u </a:t>
            </a:r>
            <a:r>
              <a:rPr lang="en-GB" sz="1600" dirty="0" err="1"/>
              <a:t>Srbiji</a:t>
            </a:r>
            <a:r>
              <a:rPr lang="en-GB" sz="1600" dirty="0"/>
              <a:t> — </a:t>
            </a:r>
            <a:r>
              <a:rPr lang="en-GB" sz="1600" dirty="0" err="1"/>
              <a:t>potpuno</a:t>
            </a:r>
            <a:r>
              <a:rPr lang="en-GB" sz="1600" dirty="0"/>
              <a:t> </a:t>
            </a:r>
            <a:r>
              <a:rPr lang="en-GB" sz="1600" dirty="0" err="1"/>
              <a:t>operativna</a:t>
            </a:r>
            <a:r>
              <a:rPr lang="en-GB" sz="1600" dirty="0"/>
              <a:t> (od 1997), s </a:t>
            </a:r>
            <a:r>
              <a:rPr lang="en-GB" sz="1600" dirty="0" err="1"/>
              <a:t>trenutnim</a:t>
            </a:r>
            <a:r>
              <a:rPr lang="en-GB" sz="1600" dirty="0"/>
              <a:t> </a:t>
            </a:r>
            <a:r>
              <a:rPr lang="en-GB" sz="1600" dirty="0" err="1"/>
              <a:t>generiranjem</a:t>
            </a:r>
            <a:r>
              <a:rPr lang="en-GB" sz="1600" dirty="0"/>
              <a:t> </a:t>
            </a:r>
            <a:r>
              <a:rPr lang="en-GB" sz="1600" dirty="0" err="1"/>
              <a:t>prihoda</a:t>
            </a:r>
            <a:r>
              <a:rPr lang="en-GB" sz="1600" dirty="0"/>
              <a:t>.</a:t>
            </a:r>
          </a:p>
          <a:p>
            <a:r>
              <a:rPr lang="en-GB" sz="1600" b="1" dirty="0" err="1"/>
              <a:t>Prednost</a:t>
            </a:r>
            <a:r>
              <a:rPr lang="en-GB" sz="1600" b="1" dirty="0"/>
              <a:t> </a:t>
            </a:r>
            <a:r>
              <a:rPr lang="en-GB" sz="1600" b="1" dirty="0" err="1"/>
              <a:t>lokacije</a:t>
            </a:r>
            <a:br>
              <a:rPr lang="en-GB" sz="1600" dirty="0"/>
            </a:br>
            <a:r>
              <a:rPr lang="en-GB" sz="1600" dirty="0" err="1"/>
              <a:t>Izravan</a:t>
            </a:r>
            <a:r>
              <a:rPr lang="en-GB" sz="1600" dirty="0"/>
              <a:t> </a:t>
            </a:r>
            <a:r>
              <a:rPr lang="en-GB" sz="1600" dirty="0" err="1"/>
              <a:t>pristup</a:t>
            </a:r>
            <a:r>
              <a:rPr lang="en-GB" sz="1600" dirty="0"/>
              <a:t> </a:t>
            </a:r>
            <a:r>
              <a:rPr lang="en-GB" sz="1600" dirty="0" err="1"/>
              <a:t>slavonskom</a:t>
            </a:r>
            <a:r>
              <a:rPr lang="en-GB" sz="1600" dirty="0"/>
              <a:t> </a:t>
            </a:r>
            <a:r>
              <a:rPr lang="en-GB" sz="1600" dirty="0" err="1"/>
              <a:t>hrastu</a:t>
            </a:r>
            <a:r>
              <a:rPr lang="en-GB" sz="1600" dirty="0"/>
              <a:t> (</a:t>
            </a:r>
            <a:r>
              <a:rPr lang="en-GB" sz="1600" i="1" dirty="0"/>
              <a:t>Quercus </a:t>
            </a:r>
            <a:r>
              <a:rPr lang="en-GB" sz="1600" i="1" dirty="0" err="1"/>
              <a:t>robur</a:t>
            </a:r>
            <a:r>
              <a:rPr lang="en-GB" sz="1600" dirty="0"/>
              <a:t>) (</a:t>
            </a:r>
            <a:r>
              <a:rPr lang="en-GB" sz="1600" dirty="0" err="1"/>
              <a:t>Morović</a:t>
            </a:r>
            <a:r>
              <a:rPr lang="en-GB" sz="1600" dirty="0"/>
              <a:t> </a:t>
            </a:r>
            <a:r>
              <a:rPr lang="en-GB" sz="1600" dirty="0" err="1"/>
              <a:t>i</a:t>
            </a:r>
            <a:r>
              <a:rPr lang="en-GB" sz="1600" dirty="0"/>
              <a:t> </a:t>
            </a:r>
            <a:r>
              <a:rPr lang="en-GB" sz="1600" dirty="0" err="1"/>
              <a:t>Spačvanski</a:t>
            </a:r>
            <a:r>
              <a:rPr lang="en-GB" sz="1600" dirty="0"/>
              <a:t> </a:t>
            </a:r>
            <a:r>
              <a:rPr lang="en-GB" sz="1600" dirty="0" err="1"/>
              <a:t>bazen</a:t>
            </a:r>
            <a:r>
              <a:rPr lang="en-GB" sz="1600" dirty="0"/>
              <a:t>) </a:t>
            </a:r>
            <a:r>
              <a:rPr lang="en-GB" sz="1600" dirty="0" err="1"/>
              <a:t>te</a:t>
            </a:r>
            <a:r>
              <a:rPr lang="en-GB" sz="1600" dirty="0"/>
              <a:t> </a:t>
            </a:r>
            <a:r>
              <a:rPr lang="en-GB" sz="1600" dirty="0" err="1"/>
              <a:t>brza</a:t>
            </a:r>
            <a:r>
              <a:rPr lang="en-GB" sz="1600" dirty="0"/>
              <a:t> </a:t>
            </a:r>
            <a:r>
              <a:rPr lang="en-GB" sz="1600" dirty="0" err="1"/>
              <a:t>povezanost</a:t>
            </a:r>
            <a:r>
              <a:rPr lang="en-GB" sz="1600" dirty="0"/>
              <a:t> s EU </a:t>
            </a:r>
            <a:r>
              <a:rPr lang="en-GB" sz="1600" dirty="0" err="1"/>
              <a:t>i</a:t>
            </a:r>
            <a:r>
              <a:rPr lang="en-GB" sz="1600" dirty="0"/>
              <a:t> </a:t>
            </a:r>
            <a:r>
              <a:rPr lang="en-GB" sz="1600" dirty="0" err="1"/>
              <a:t>globalnim</a:t>
            </a:r>
            <a:r>
              <a:rPr lang="en-GB" sz="1600" dirty="0"/>
              <a:t> </a:t>
            </a:r>
            <a:r>
              <a:rPr lang="en-GB" sz="1600" dirty="0" err="1"/>
              <a:t>tržištima</a:t>
            </a:r>
            <a:r>
              <a:rPr lang="en-GB" sz="1600" dirty="0"/>
              <a:t>.</a:t>
            </a:r>
          </a:p>
          <a:p>
            <a:r>
              <a:rPr lang="en-GB" sz="1600" b="1" dirty="0" err="1"/>
              <a:t>Financijski</a:t>
            </a:r>
            <a:r>
              <a:rPr lang="en-GB" sz="1600" b="1" dirty="0"/>
              <a:t> </a:t>
            </a:r>
            <a:r>
              <a:rPr lang="en-GB" sz="1600" b="1" dirty="0" err="1"/>
              <a:t>rezultati</a:t>
            </a:r>
            <a:br>
              <a:rPr lang="en-GB" sz="1600" dirty="0"/>
            </a:br>
            <a:r>
              <a:rPr lang="en-GB" sz="1600" dirty="0"/>
              <a:t>~16,5 mil. € </a:t>
            </a:r>
            <a:r>
              <a:rPr lang="en-GB" sz="1600" dirty="0" err="1"/>
              <a:t>prihoda</a:t>
            </a:r>
            <a:r>
              <a:rPr lang="en-GB" sz="1600" dirty="0"/>
              <a:t>, ~2 mil. € </a:t>
            </a:r>
            <a:r>
              <a:rPr lang="en-GB" sz="1600" dirty="0" err="1"/>
              <a:t>dobiti</a:t>
            </a:r>
            <a:r>
              <a:rPr lang="en-GB" sz="1600" dirty="0"/>
              <a:t>, </a:t>
            </a:r>
            <a:r>
              <a:rPr lang="en-GB" sz="1600" dirty="0" err="1"/>
              <a:t>oko</a:t>
            </a:r>
            <a:r>
              <a:rPr lang="en-GB" sz="1600" dirty="0"/>
              <a:t> 100 </a:t>
            </a:r>
            <a:r>
              <a:rPr lang="en-GB" sz="1600" dirty="0" err="1"/>
              <a:t>zaposlenih</a:t>
            </a:r>
            <a:r>
              <a:rPr lang="en-GB" sz="1600" dirty="0"/>
              <a:t>, </a:t>
            </a:r>
            <a:r>
              <a:rPr lang="en-GB" sz="1600" dirty="0" err="1"/>
              <a:t>skalabilni</a:t>
            </a:r>
            <a:r>
              <a:rPr lang="en-GB" sz="1600" dirty="0"/>
              <a:t> </a:t>
            </a:r>
            <a:r>
              <a:rPr lang="en-GB" sz="1600" dirty="0" err="1"/>
              <a:t>industrijski</a:t>
            </a:r>
            <a:r>
              <a:rPr lang="en-GB" sz="1600" dirty="0"/>
              <a:t> </a:t>
            </a:r>
            <a:r>
              <a:rPr lang="en-GB" sz="1600" dirty="0" err="1"/>
              <a:t>kapacitet</a:t>
            </a:r>
            <a:r>
              <a:rPr lang="en-GB" sz="1600" dirty="0"/>
              <a:t>.</a:t>
            </a:r>
          </a:p>
          <a:p>
            <a:r>
              <a:rPr lang="en-GB" sz="1600" b="1" dirty="0" err="1"/>
              <a:t>Infrastruktura</a:t>
            </a:r>
            <a:br>
              <a:rPr lang="en-GB" sz="1600" dirty="0"/>
            </a:br>
            <a:r>
              <a:rPr lang="en-GB" sz="1600" dirty="0" err="1"/>
              <a:t>Razvijen</a:t>
            </a:r>
            <a:r>
              <a:rPr lang="en-GB" sz="1600" dirty="0"/>
              <a:t> </a:t>
            </a:r>
            <a:r>
              <a:rPr lang="en-GB" sz="1600" dirty="0" err="1"/>
              <a:t>proizvodni</a:t>
            </a:r>
            <a:r>
              <a:rPr lang="en-GB" sz="1600" dirty="0"/>
              <a:t> </a:t>
            </a:r>
            <a:r>
              <a:rPr lang="en-GB" sz="1600" dirty="0" err="1"/>
              <a:t>kompleks</a:t>
            </a:r>
            <a:r>
              <a:rPr lang="en-GB" sz="1600" dirty="0"/>
              <a:t> (8.000 m² </a:t>
            </a:r>
            <a:r>
              <a:rPr lang="en-GB" sz="1600" dirty="0" err="1"/>
              <a:t>objekata</a:t>
            </a:r>
            <a:r>
              <a:rPr lang="en-GB" sz="1600" dirty="0"/>
              <a:t> </a:t>
            </a:r>
            <a:r>
              <a:rPr lang="en-GB" sz="1600" dirty="0" err="1"/>
              <a:t>na</a:t>
            </a:r>
            <a:r>
              <a:rPr lang="en-GB" sz="1600" dirty="0"/>
              <a:t> </a:t>
            </a:r>
            <a:r>
              <a:rPr lang="en-GB" sz="1600" dirty="0" err="1"/>
              <a:t>parceli</a:t>
            </a:r>
            <a:r>
              <a:rPr lang="en-GB" sz="1600" dirty="0"/>
              <a:t> od 36.000 m²) s </a:t>
            </a:r>
            <a:r>
              <a:rPr lang="en-GB" sz="1600" dirty="0" err="1"/>
              <a:t>visokokapacitetnom</a:t>
            </a:r>
            <a:r>
              <a:rPr lang="en-GB" sz="1600" dirty="0"/>
              <a:t> </a:t>
            </a:r>
            <a:r>
              <a:rPr lang="en-GB" sz="1600" dirty="0" err="1"/>
              <a:t>europskom</a:t>
            </a:r>
            <a:r>
              <a:rPr lang="en-GB" sz="1600" dirty="0"/>
              <a:t> </a:t>
            </a:r>
            <a:r>
              <a:rPr lang="en-GB" sz="1600" dirty="0" err="1"/>
              <a:t>opremom</a:t>
            </a:r>
            <a:r>
              <a:rPr lang="en-GB" sz="1600" dirty="0"/>
              <a:t>.</a:t>
            </a:r>
          </a:p>
          <a:p>
            <a:r>
              <a:rPr lang="en-GB" sz="1600" b="1" dirty="0" err="1"/>
              <a:t>Sigurna</a:t>
            </a:r>
            <a:r>
              <a:rPr lang="en-GB" sz="1600" b="1" dirty="0"/>
              <a:t> </a:t>
            </a:r>
            <a:r>
              <a:rPr lang="en-GB" sz="1600" b="1" dirty="0" err="1"/>
              <a:t>opskrba</a:t>
            </a:r>
            <a:br>
              <a:rPr lang="en-GB" sz="1600" dirty="0"/>
            </a:br>
            <a:r>
              <a:rPr lang="en-GB" sz="1600" dirty="0" err="1"/>
              <a:t>Dugoročni</a:t>
            </a:r>
            <a:r>
              <a:rPr lang="en-GB" sz="1600" dirty="0"/>
              <a:t> </a:t>
            </a:r>
            <a:r>
              <a:rPr lang="en-GB" sz="1600" dirty="0" err="1"/>
              <a:t>ugovor</a:t>
            </a:r>
            <a:r>
              <a:rPr lang="en-GB" sz="1600" dirty="0"/>
              <a:t> s </a:t>
            </a:r>
            <a:r>
              <a:rPr lang="en-GB" sz="1600" dirty="0" err="1"/>
              <a:t>Vojvodinašumama</a:t>
            </a:r>
            <a:r>
              <a:rPr lang="en-GB" sz="1600" dirty="0"/>
              <a:t> + FSC </a:t>
            </a:r>
            <a:r>
              <a:rPr lang="en-GB" sz="1600" dirty="0" err="1"/>
              <a:t>certificirana</a:t>
            </a:r>
            <a:r>
              <a:rPr lang="en-GB" sz="1600" dirty="0"/>
              <a:t> </a:t>
            </a:r>
            <a:r>
              <a:rPr lang="en-GB" sz="1600" dirty="0" err="1"/>
              <a:t>sirovina</a:t>
            </a:r>
            <a:r>
              <a:rPr lang="en-GB" sz="1600" dirty="0"/>
              <a:t> (</a:t>
            </a:r>
            <a:r>
              <a:rPr lang="en-GB" sz="1600" dirty="0" err="1"/>
              <a:t>usklađeno</a:t>
            </a:r>
            <a:r>
              <a:rPr lang="en-GB" sz="1600" dirty="0"/>
              <a:t> s EUDR, EUTR, Lacey Act).</a:t>
            </a:r>
          </a:p>
          <a:p>
            <a:r>
              <a:rPr lang="en-GB" sz="1600" b="1" dirty="0" err="1"/>
              <a:t>Potencijal</a:t>
            </a:r>
            <a:r>
              <a:rPr lang="en-GB" sz="1600" b="1" dirty="0"/>
              <a:t> rasta</a:t>
            </a:r>
            <a:br>
              <a:rPr lang="en-GB" sz="1600" dirty="0"/>
            </a:br>
            <a:r>
              <a:rPr lang="en-GB" sz="1600" dirty="0" err="1"/>
              <a:t>Spremno</a:t>
            </a:r>
            <a:r>
              <a:rPr lang="en-GB" sz="1600" dirty="0"/>
              <a:t> za </a:t>
            </a:r>
            <a:r>
              <a:rPr lang="en-GB" sz="1600" dirty="0" err="1"/>
              <a:t>širenje</a:t>
            </a:r>
            <a:r>
              <a:rPr lang="en-GB" sz="1600" dirty="0"/>
              <a:t> </a:t>
            </a:r>
            <a:r>
              <a:rPr lang="en-GB" sz="1600" dirty="0" err="1"/>
              <a:t>na</a:t>
            </a:r>
            <a:r>
              <a:rPr lang="en-GB" sz="1600" dirty="0"/>
              <a:t> </a:t>
            </a:r>
            <a:r>
              <a:rPr lang="en-GB" sz="1600" dirty="0" err="1"/>
              <a:t>furnir</a:t>
            </a:r>
            <a:r>
              <a:rPr lang="en-GB" sz="1600" dirty="0"/>
              <a:t>, </a:t>
            </a:r>
            <a:r>
              <a:rPr lang="en-GB" sz="1600" dirty="0" err="1"/>
              <a:t>habajući</a:t>
            </a:r>
            <a:r>
              <a:rPr lang="en-GB" sz="1600" dirty="0"/>
              <a:t> </a:t>
            </a:r>
            <a:r>
              <a:rPr lang="en-GB" sz="1600" dirty="0" err="1"/>
              <a:t>sloj</a:t>
            </a:r>
            <a:r>
              <a:rPr lang="en-GB" sz="1600" dirty="0"/>
              <a:t> </a:t>
            </a:r>
            <a:r>
              <a:rPr lang="en-GB" sz="1600" dirty="0" err="1"/>
              <a:t>i</a:t>
            </a:r>
            <a:r>
              <a:rPr lang="en-GB" sz="1600" dirty="0"/>
              <a:t> </a:t>
            </a:r>
            <a:r>
              <a:rPr lang="en-GB" sz="1600" dirty="0" err="1"/>
              <a:t>inženjersko</a:t>
            </a:r>
            <a:r>
              <a:rPr lang="en-GB" sz="1600" dirty="0"/>
              <a:t> </a:t>
            </a:r>
            <a:r>
              <a:rPr lang="en-GB" sz="1600" dirty="0" err="1"/>
              <a:t>drvo</a:t>
            </a:r>
            <a:r>
              <a:rPr lang="en-GB" sz="1600" dirty="0"/>
              <a:t> — bez </a:t>
            </a:r>
            <a:r>
              <a:rPr lang="en-GB" sz="1600" dirty="0" err="1"/>
              <a:t>potrebe</a:t>
            </a:r>
            <a:r>
              <a:rPr lang="en-GB" sz="1600" dirty="0"/>
              <a:t> za greenfield </a:t>
            </a:r>
            <a:r>
              <a:rPr lang="en-GB" sz="1600" dirty="0" err="1"/>
              <a:t>investicijom</a:t>
            </a:r>
            <a:r>
              <a:rPr lang="en-GB" sz="1600" dirty="0"/>
              <a:t>.</a:t>
            </a:r>
          </a:p>
          <a:p>
            <a:r>
              <a:rPr lang="en-GB" sz="1600" b="1" dirty="0" err="1"/>
              <a:t>Strateška</a:t>
            </a:r>
            <a:r>
              <a:rPr lang="en-GB" sz="1600" b="1" dirty="0"/>
              <a:t> </a:t>
            </a:r>
            <a:r>
              <a:rPr lang="en-GB" sz="1600" b="1" dirty="0" err="1"/>
              <a:t>pozicija</a:t>
            </a:r>
            <a:br>
              <a:rPr lang="en-GB" sz="1600" dirty="0"/>
            </a:br>
            <a:r>
              <a:rPr lang="en-GB" sz="1600" dirty="0" err="1"/>
              <a:t>Vertikalno</a:t>
            </a:r>
            <a:r>
              <a:rPr lang="en-GB" sz="1600" dirty="0"/>
              <a:t> </a:t>
            </a:r>
            <a:r>
              <a:rPr lang="en-GB" sz="1600" dirty="0" err="1"/>
              <a:t>integrirana</a:t>
            </a:r>
            <a:r>
              <a:rPr lang="en-GB" sz="1600" dirty="0"/>
              <a:t> </a:t>
            </a:r>
            <a:r>
              <a:rPr lang="en-GB" sz="1600" dirty="0" err="1"/>
              <a:t>platforma</a:t>
            </a:r>
            <a:r>
              <a:rPr lang="en-GB" sz="1600" dirty="0"/>
              <a:t> (</a:t>
            </a:r>
            <a:r>
              <a:rPr lang="en-GB" sz="1600" dirty="0" err="1"/>
              <a:t>nabava</a:t>
            </a:r>
            <a:r>
              <a:rPr lang="en-GB" sz="1600" dirty="0"/>
              <a:t>–</a:t>
            </a:r>
            <a:r>
              <a:rPr lang="en-GB" sz="1600" dirty="0" err="1"/>
              <a:t>proizvodnja</a:t>
            </a:r>
            <a:r>
              <a:rPr lang="en-GB" sz="1600" dirty="0"/>
              <a:t>–</a:t>
            </a:r>
            <a:r>
              <a:rPr lang="en-GB" sz="1600" dirty="0" err="1"/>
              <a:t>izvoz</a:t>
            </a:r>
            <a:r>
              <a:rPr lang="en-GB" sz="1600" dirty="0"/>
              <a:t>) s </a:t>
            </a:r>
            <a:r>
              <a:rPr lang="en-GB" sz="1600" dirty="0" err="1"/>
              <a:t>gotovo</a:t>
            </a:r>
            <a:r>
              <a:rPr lang="en-GB" sz="1600" dirty="0"/>
              <a:t> 30 </a:t>
            </a:r>
            <a:r>
              <a:rPr lang="en-GB" sz="1600" dirty="0" err="1"/>
              <a:t>godina</a:t>
            </a:r>
            <a:r>
              <a:rPr lang="en-GB" sz="1600" dirty="0"/>
              <a:t> </a:t>
            </a:r>
            <a:r>
              <a:rPr lang="en-GB" sz="1600" dirty="0" err="1"/>
              <a:t>operativnog</a:t>
            </a:r>
            <a:r>
              <a:rPr lang="en-GB" sz="1600" dirty="0"/>
              <a:t> </a:t>
            </a:r>
            <a:r>
              <a:rPr lang="en-GB" sz="1600" dirty="0" err="1"/>
              <a:t>iskustva</a:t>
            </a:r>
            <a:r>
              <a:rPr lang="en-GB" sz="1600" dirty="0"/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522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CB431-287A-D16A-20E7-DA9F16F88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4248" y="530352"/>
            <a:ext cx="9520365" cy="905256"/>
          </a:xfrm>
        </p:spPr>
        <p:txBody>
          <a:bodyPr/>
          <a:lstStyle/>
          <a:p>
            <a:r>
              <a:rPr lang="en-GB" b="1" dirty="0" err="1"/>
              <a:t>Nabavka</a:t>
            </a:r>
            <a:r>
              <a:rPr lang="en-GB" b="1" dirty="0"/>
              <a:t>, </a:t>
            </a:r>
            <a:r>
              <a:rPr lang="en-GB" b="1" dirty="0" err="1"/>
              <a:t>usklađenost</a:t>
            </a:r>
            <a:r>
              <a:rPr lang="en-GB" b="1" dirty="0"/>
              <a:t> </a:t>
            </a:r>
            <a:r>
              <a:rPr lang="en-GB" b="1" dirty="0" err="1"/>
              <a:t>i</a:t>
            </a:r>
            <a:r>
              <a:rPr lang="en-GB" b="1" dirty="0"/>
              <a:t> </a:t>
            </a:r>
            <a:r>
              <a:rPr lang="en-GB" b="1" dirty="0" err="1"/>
              <a:t>sledljivost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04487F6-9B58-BF66-1D17-AFE12C6975A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389888" y="2081928"/>
            <a:ext cx="10114724" cy="39446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1600" dirty="0" err="1"/>
              <a:t>Potpuno</a:t>
            </a:r>
            <a:r>
              <a:rPr lang="en-GB" sz="1600" dirty="0"/>
              <a:t> </a:t>
            </a:r>
            <a:r>
              <a:rPr lang="en-GB" sz="1600" dirty="0" err="1"/>
              <a:t>usklađena</a:t>
            </a:r>
            <a:r>
              <a:rPr lang="en-GB" sz="1600" dirty="0"/>
              <a:t> </a:t>
            </a:r>
            <a:r>
              <a:rPr lang="en-GB" sz="1600" dirty="0" err="1"/>
              <a:t>nabava</a:t>
            </a:r>
            <a:r>
              <a:rPr lang="en-GB" sz="1600" dirty="0"/>
              <a:t> </a:t>
            </a:r>
            <a:r>
              <a:rPr lang="en-GB" sz="1600" dirty="0" err="1"/>
              <a:t>trupaca</a:t>
            </a:r>
            <a:r>
              <a:rPr lang="en-GB" sz="1600" dirty="0"/>
              <a:t> — </a:t>
            </a:r>
            <a:r>
              <a:rPr lang="en-GB" sz="1600" dirty="0" err="1"/>
              <a:t>hrast</a:t>
            </a:r>
            <a:r>
              <a:rPr lang="en-GB" sz="1600" dirty="0"/>
              <a:t> (</a:t>
            </a:r>
            <a:r>
              <a:rPr lang="en-GB" sz="1600" i="1" dirty="0"/>
              <a:t>Quercus </a:t>
            </a:r>
            <a:r>
              <a:rPr lang="en-GB" sz="1600" i="1" dirty="0" err="1"/>
              <a:t>robur</a:t>
            </a:r>
            <a:r>
              <a:rPr lang="en-GB" sz="1600" dirty="0"/>
              <a:t>) </a:t>
            </a:r>
            <a:r>
              <a:rPr lang="en-GB" sz="1600" dirty="0" err="1"/>
              <a:t>i</a:t>
            </a:r>
            <a:r>
              <a:rPr lang="en-GB" sz="1600" dirty="0"/>
              <a:t> </a:t>
            </a:r>
            <a:r>
              <a:rPr lang="en-GB" sz="1600" dirty="0" err="1"/>
              <a:t>jasen</a:t>
            </a:r>
            <a:r>
              <a:rPr lang="en-GB" sz="1600" dirty="0"/>
              <a:t> (</a:t>
            </a:r>
            <a:r>
              <a:rPr lang="en-GB" sz="1600" i="1" dirty="0"/>
              <a:t>Fraxinus excelsior</a:t>
            </a:r>
            <a:r>
              <a:rPr lang="en-GB" sz="1600" dirty="0"/>
              <a:t>) </a:t>
            </a:r>
            <a:r>
              <a:rPr lang="en-GB" sz="1600" dirty="0" err="1"/>
              <a:t>isključivo</a:t>
            </a:r>
            <a:r>
              <a:rPr lang="en-GB" sz="1600" dirty="0"/>
              <a:t> </a:t>
            </a:r>
            <a:r>
              <a:rPr lang="en-GB" sz="1600" dirty="0" err="1"/>
              <a:t>iz</a:t>
            </a:r>
            <a:r>
              <a:rPr lang="en-GB" sz="1600" dirty="0"/>
              <a:t> </a:t>
            </a:r>
            <a:r>
              <a:rPr lang="en-GB" sz="1600" dirty="0" err="1"/>
              <a:t>legalno</a:t>
            </a:r>
            <a:r>
              <a:rPr lang="en-GB" sz="1600" dirty="0"/>
              <a:t> </a:t>
            </a:r>
            <a:r>
              <a:rPr lang="en-GB" sz="1600" dirty="0" err="1"/>
              <a:t>posječenih</a:t>
            </a:r>
            <a:r>
              <a:rPr lang="en-GB" sz="1600" dirty="0"/>
              <a:t> </a:t>
            </a:r>
            <a:r>
              <a:rPr lang="en-GB" sz="1600" dirty="0" err="1"/>
              <a:t>šuma</a:t>
            </a:r>
            <a:r>
              <a:rPr lang="en-GB" sz="1600" dirty="0"/>
              <a:t>.</a:t>
            </a:r>
          </a:p>
          <a:p>
            <a:r>
              <a:rPr lang="en-GB" sz="1600" dirty="0" err="1"/>
              <a:t>Regionalna</a:t>
            </a:r>
            <a:r>
              <a:rPr lang="en-GB" sz="1600" dirty="0"/>
              <a:t> </a:t>
            </a:r>
            <a:r>
              <a:rPr lang="en-GB" sz="1600" dirty="0" err="1"/>
              <a:t>baza</a:t>
            </a:r>
            <a:r>
              <a:rPr lang="en-GB" sz="1600" dirty="0"/>
              <a:t> </a:t>
            </a:r>
            <a:r>
              <a:rPr lang="en-GB" sz="1600" dirty="0" err="1"/>
              <a:t>opskrbe</a:t>
            </a:r>
            <a:r>
              <a:rPr lang="en-GB" sz="1600" dirty="0"/>
              <a:t>: </a:t>
            </a:r>
            <a:r>
              <a:rPr lang="en-GB" sz="1600" dirty="0" err="1"/>
              <a:t>Srbija</a:t>
            </a:r>
            <a:r>
              <a:rPr lang="en-GB" sz="1600" dirty="0"/>
              <a:t>, Hrvatska, BiH, </a:t>
            </a:r>
            <a:r>
              <a:rPr lang="en-GB" sz="1600" dirty="0" err="1"/>
              <a:t>Rumunjska</a:t>
            </a:r>
            <a:r>
              <a:rPr lang="en-GB" sz="1600" dirty="0"/>
              <a:t>; </a:t>
            </a:r>
            <a:r>
              <a:rPr lang="en-GB" sz="1600" dirty="0" err="1"/>
              <a:t>ključni</a:t>
            </a:r>
            <a:r>
              <a:rPr lang="en-GB" sz="1600" dirty="0"/>
              <a:t> </a:t>
            </a:r>
            <a:r>
              <a:rPr lang="en-GB" sz="1600" dirty="0" err="1"/>
              <a:t>izvor</a:t>
            </a:r>
            <a:r>
              <a:rPr lang="en-GB" sz="1600" dirty="0"/>
              <a:t> — </a:t>
            </a:r>
            <a:r>
              <a:rPr lang="en-GB" sz="1600" dirty="0" err="1"/>
              <a:t>šuma</a:t>
            </a:r>
            <a:r>
              <a:rPr lang="en-GB" sz="1600" dirty="0"/>
              <a:t> </a:t>
            </a:r>
            <a:r>
              <a:rPr lang="en-GB" sz="1600" dirty="0" err="1"/>
              <a:t>Morović</a:t>
            </a:r>
            <a:r>
              <a:rPr lang="en-GB" sz="1600" dirty="0"/>
              <a:t>.</a:t>
            </a:r>
          </a:p>
          <a:p>
            <a:r>
              <a:rPr lang="en-GB" sz="1600" dirty="0" err="1"/>
              <a:t>Dugoročna</a:t>
            </a:r>
            <a:r>
              <a:rPr lang="en-GB" sz="1600" dirty="0"/>
              <a:t> </a:t>
            </a:r>
            <a:r>
              <a:rPr lang="en-GB" sz="1600" dirty="0" err="1"/>
              <a:t>sigurnost</a:t>
            </a:r>
            <a:r>
              <a:rPr lang="en-GB" sz="1600" dirty="0"/>
              <a:t> </a:t>
            </a:r>
            <a:r>
              <a:rPr lang="en-GB" sz="1600" dirty="0" err="1"/>
              <a:t>opskrbe</a:t>
            </a:r>
            <a:r>
              <a:rPr lang="en-GB" sz="1600" dirty="0"/>
              <a:t> </a:t>
            </a:r>
            <a:r>
              <a:rPr lang="en-GB" sz="1600" dirty="0" err="1"/>
              <a:t>kroz</a:t>
            </a:r>
            <a:r>
              <a:rPr lang="en-GB" sz="1600" dirty="0"/>
              <a:t> </a:t>
            </a:r>
            <a:r>
              <a:rPr lang="en-GB" sz="1600" dirty="0" err="1"/>
              <a:t>partnerstvo</a:t>
            </a:r>
            <a:r>
              <a:rPr lang="en-GB" sz="1600" dirty="0"/>
              <a:t> s </a:t>
            </a:r>
            <a:r>
              <a:rPr lang="en-GB" sz="1600" dirty="0" err="1"/>
              <a:t>državnim</a:t>
            </a:r>
            <a:r>
              <a:rPr lang="en-GB" sz="1600" dirty="0"/>
              <a:t> </a:t>
            </a:r>
            <a:r>
              <a:rPr lang="en-GB" sz="1600" dirty="0" err="1"/>
              <a:t>poduzećem</a:t>
            </a:r>
            <a:r>
              <a:rPr lang="en-GB" sz="1600" dirty="0"/>
              <a:t> (</a:t>
            </a:r>
            <a:r>
              <a:rPr lang="en-GB" sz="1600" dirty="0" err="1"/>
              <a:t>Vojvodinašume</a:t>
            </a:r>
            <a:r>
              <a:rPr lang="en-GB" sz="1600" dirty="0"/>
              <a:t>) </a:t>
            </a:r>
            <a:r>
              <a:rPr lang="en-GB" sz="1600" dirty="0" err="1"/>
              <a:t>i</a:t>
            </a:r>
            <a:r>
              <a:rPr lang="en-GB" sz="1600" dirty="0"/>
              <a:t> </a:t>
            </a:r>
            <a:r>
              <a:rPr lang="en-GB" sz="1600" dirty="0" err="1"/>
              <a:t>verificiranu</a:t>
            </a:r>
            <a:r>
              <a:rPr lang="en-GB" sz="1600" dirty="0"/>
              <a:t> </a:t>
            </a:r>
            <a:r>
              <a:rPr lang="en-GB" sz="1600" dirty="0" err="1"/>
              <a:t>mrežu</a:t>
            </a:r>
            <a:r>
              <a:rPr lang="en-GB" sz="1600" dirty="0"/>
              <a:t> </a:t>
            </a:r>
            <a:r>
              <a:rPr lang="en-GB" sz="1600" dirty="0" err="1"/>
              <a:t>dobavljača</a:t>
            </a:r>
            <a:r>
              <a:rPr lang="en-GB" sz="1600" dirty="0"/>
              <a:t>.</a:t>
            </a:r>
          </a:p>
          <a:p>
            <a:r>
              <a:rPr lang="en-GB" sz="1600" dirty="0" err="1"/>
              <a:t>Stroga</a:t>
            </a:r>
            <a:r>
              <a:rPr lang="en-GB" sz="1600" dirty="0"/>
              <a:t> </a:t>
            </a:r>
            <a:r>
              <a:rPr lang="en-GB" sz="1600" dirty="0" err="1"/>
              <a:t>provjera</a:t>
            </a:r>
            <a:r>
              <a:rPr lang="en-GB" sz="1600" dirty="0"/>
              <a:t> </a:t>
            </a:r>
            <a:r>
              <a:rPr lang="en-GB" sz="1600" dirty="0" err="1"/>
              <a:t>dobavljača</a:t>
            </a:r>
            <a:r>
              <a:rPr lang="en-GB" sz="1600" dirty="0"/>
              <a:t>: </a:t>
            </a:r>
            <a:r>
              <a:rPr lang="en-GB" sz="1600" dirty="0" err="1"/>
              <a:t>dokumentacija</a:t>
            </a:r>
            <a:r>
              <a:rPr lang="en-GB" sz="1600" dirty="0"/>
              <a:t>, </a:t>
            </a:r>
            <a:r>
              <a:rPr lang="en-GB" sz="1600" dirty="0" err="1"/>
              <a:t>prava</a:t>
            </a:r>
            <a:r>
              <a:rPr lang="en-GB" sz="1600" dirty="0"/>
              <a:t> </a:t>
            </a:r>
            <a:r>
              <a:rPr lang="en-GB" sz="1600" dirty="0" err="1"/>
              <a:t>sječe</a:t>
            </a:r>
            <a:r>
              <a:rPr lang="en-GB" sz="1600" dirty="0"/>
              <a:t> </a:t>
            </a:r>
            <a:r>
              <a:rPr lang="en-GB" sz="1600" dirty="0" err="1"/>
              <a:t>i</a:t>
            </a:r>
            <a:r>
              <a:rPr lang="en-GB" sz="1600" dirty="0"/>
              <a:t> </a:t>
            </a:r>
            <a:r>
              <a:rPr lang="en-GB" sz="1600" dirty="0" err="1"/>
              <a:t>kontinuirano</a:t>
            </a:r>
            <a:r>
              <a:rPr lang="en-GB" sz="1600" dirty="0"/>
              <a:t> </a:t>
            </a:r>
            <a:r>
              <a:rPr lang="en-GB" sz="1600" dirty="0" err="1"/>
              <a:t>praćenje</a:t>
            </a:r>
            <a:r>
              <a:rPr lang="en-GB" sz="1600" dirty="0"/>
              <a:t> </a:t>
            </a:r>
            <a:r>
              <a:rPr lang="en-GB" sz="1600" dirty="0" err="1"/>
              <a:t>usklađenosti</a:t>
            </a:r>
            <a:r>
              <a:rPr lang="en-GB" sz="1600" dirty="0"/>
              <a:t> (FSC </a:t>
            </a:r>
            <a:r>
              <a:rPr lang="en-GB" sz="1600" dirty="0" err="1"/>
              <a:t>i</a:t>
            </a:r>
            <a:r>
              <a:rPr lang="en-GB" sz="1600" dirty="0"/>
              <a:t> </a:t>
            </a:r>
            <a:r>
              <a:rPr lang="en-GB" sz="1600" dirty="0" err="1"/>
              <a:t>ekvivalentni</a:t>
            </a:r>
            <a:r>
              <a:rPr lang="en-GB" sz="1600" dirty="0"/>
              <a:t> </a:t>
            </a:r>
            <a:r>
              <a:rPr lang="en-GB" sz="1600" dirty="0" err="1"/>
              <a:t>standardi</a:t>
            </a:r>
            <a:r>
              <a:rPr lang="en-GB" sz="1600" dirty="0"/>
              <a:t>).</a:t>
            </a:r>
          </a:p>
          <a:p>
            <a:r>
              <a:rPr lang="en-GB" sz="1600" dirty="0" err="1"/>
              <a:t>Sustav</a:t>
            </a:r>
            <a:r>
              <a:rPr lang="en-GB" sz="1600" dirty="0"/>
              <a:t> </a:t>
            </a:r>
            <a:r>
              <a:rPr lang="en-GB" sz="1600" dirty="0" err="1"/>
              <a:t>potpune</a:t>
            </a:r>
            <a:r>
              <a:rPr lang="en-GB" sz="1600" dirty="0"/>
              <a:t> </a:t>
            </a:r>
            <a:r>
              <a:rPr lang="en-GB" sz="1600" dirty="0" err="1"/>
              <a:t>sljedivosti</a:t>
            </a:r>
            <a:r>
              <a:rPr lang="en-GB" sz="1600" dirty="0"/>
              <a:t> — od </a:t>
            </a:r>
            <a:r>
              <a:rPr lang="en-GB" sz="1600" dirty="0" err="1"/>
              <a:t>šume</a:t>
            </a:r>
            <a:r>
              <a:rPr lang="en-GB" sz="1600" dirty="0"/>
              <a:t> do </a:t>
            </a:r>
            <a:r>
              <a:rPr lang="en-GB" sz="1600" dirty="0" err="1"/>
              <a:t>gotovog</a:t>
            </a:r>
            <a:r>
              <a:rPr lang="en-GB" sz="1600" dirty="0"/>
              <a:t> </a:t>
            </a:r>
            <a:r>
              <a:rPr lang="en-GB" sz="1600" dirty="0" err="1"/>
              <a:t>proizvoda</a:t>
            </a:r>
            <a:r>
              <a:rPr lang="en-GB" sz="1600" dirty="0"/>
              <a:t>.</a:t>
            </a:r>
          </a:p>
          <a:p>
            <a:r>
              <a:rPr lang="en-GB" sz="1600" dirty="0" err="1"/>
              <a:t>Usklađenost</a:t>
            </a:r>
            <a:r>
              <a:rPr lang="en-GB" sz="1600" dirty="0"/>
              <a:t> s EUTR, EUDR, UKTR </a:t>
            </a:r>
            <a:r>
              <a:rPr lang="en-GB" sz="1600" dirty="0" err="1"/>
              <a:t>i</a:t>
            </a:r>
            <a:r>
              <a:rPr lang="en-GB" sz="1600" dirty="0"/>
              <a:t> Lacey Act — </a:t>
            </a:r>
            <a:r>
              <a:rPr lang="en-GB" sz="1600" dirty="0" err="1"/>
              <a:t>minimalan</a:t>
            </a:r>
            <a:r>
              <a:rPr lang="en-GB" sz="1600" dirty="0"/>
              <a:t> </a:t>
            </a:r>
            <a:r>
              <a:rPr lang="en-GB" sz="1600" dirty="0" err="1"/>
              <a:t>rizik</a:t>
            </a:r>
            <a:r>
              <a:rPr lang="en-GB" sz="1600" dirty="0"/>
              <a:t> od </a:t>
            </a:r>
            <a:r>
              <a:rPr lang="en-GB" sz="1600" dirty="0" err="1"/>
              <a:t>nelegalnog</a:t>
            </a:r>
            <a:r>
              <a:rPr lang="en-GB" sz="1600" dirty="0"/>
              <a:t> </a:t>
            </a:r>
            <a:r>
              <a:rPr lang="en-GB" sz="1600" dirty="0" err="1"/>
              <a:t>drva</a:t>
            </a:r>
            <a:r>
              <a:rPr lang="en-GB" sz="1600" dirty="0"/>
              <a:t>.</a:t>
            </a:r>
          </a:p>
          <a:p>
            <a:r>
              <a:rPr lang="en-GB" sz="1600" dirty="0" err="1"/>
              <a:t>Smanjenje</a:t>
            </a:r>
            <a:r>
              <a:rPr lang="en-GB" sz="1600" dirty="0"/>
              <a:t> </a:t>
            </a:r>
            <a:r>
              <a:rPr lang="en-GB" sz="1600" dirty="0" err="1"/>
              <a:t>rizika</a:t>
            </a:r>
            <a:r>
              <a:rPr lang="en-GB" sz="1600" dirty="0"/>
              <a:t> </a:t>
            </a:r>
            <a:r>
              <a:rPr lang="en-GB" sz="1600" dirty="0" err="1"/>
              <a:t>kroz</a:t>
            </a:r>
            <a:r>
              <a:rPr lang="en-GB" sz="1600" dirty="0"/>
              <a:t> </a:t>
            </a:r>
            <a:r>
              <a:rPr lang="en-GB" sz="1600" dirty="0" err="1"/>
              <a:t>diverzifikaciju</a:t>
            </a:r>
            <a:r>
              <a:rPr lang="en-GB" sz="1600" dirty="0"/>
              <a:t> </a:t>
            </a:r>
            <a:r>
              <a:rPr lang="en-GB" sz="1600" dirty="0" err="1"/>
              <a:t>dobavljača</a:t>
            </a:r>
            <a:r>
              <a:rPr lang="en-GB" sz="1600" dirty="0"/>
              <a:t>, </a:t>
            </a:r>
            <a:r>
              <a:rPr lang="en-GB" sz="1600" dirty="0" err="1"/>
              <a:t>fokus</a:t>
            </a:r>
            <a:r>
              <a:rPr lang="en-GB" sz="1600" dirty="0"/>
              <a:t> </a:t>
            </a:r>
            <a:r>
              <a:rPr lang="en-GB" sz="1600" dirty="0" err="1"/>
              <a:t>na</a:t>
            </a:r>
            <a:r>
              <a:rPr lang="en-GB" sz="1600" dirty="0"/>
              <a:t> </a:t>
            </a:r>
            <a:r>
              <a:rPr lang="en-GB" sz="1600" dirty="0" err="1"/>
              <a:t>državne</a:t>
            </a:r>
            <a:r>
              <a:rPr lang="en-GB" sz="1600" dirty="0"/>
              <a:t> </a:t>
            </a:r>
            <a:r>
              <a:rPr lang="en-GB" sz="1600" dirty="0" err="1"/>
              <a:t>šume</a:t>
            </a:r>
            <a:r>
              <a:rPr lang="en-GB" sz="1600" dirty="0"/>
              <a:t> </a:t>
            </a:r>
            <a:r>
              <a:rPr lang="en-GB" sz="1600" dirty="0" err="1"/>
              <a:t>i</a:t>
            </a:r>
            <a:r>
              <a:rPr lang="en-GB" sz="1600" dirty="0"/>
              <a:t> </a:t>
            </a:r>
            <a:r>
              <a:rPr lang="en-GB" sz="1600" dirty="0" err="1"/>
              <a:t>redovite</a:t>
            </a:r>
            <a:r>
              <a:rPr lang="en-GB" sz="1600" dirty="0"/>
              <a:t> </a:t>
            </a:r>
            <a:r>
              <a:rPr lang="en-GB" sz="1600" dirty="0" err="1"/>
              <a:t>kontrole</a:t>
            </a:r>
            <a:r>
              <a:rPr lang="en-GB" sz="1600" dirty="0"/>
              <a:t>.</a:t>
            </a:r>
          </a:p>
          <a:p>
            <a:r>
              <a:rPr lang="en-GB" sz="1600" dirty="0" err="1"/>
              <a:t>Posvećenost</a:t>
            </a:r>
            <a:r>
              <a:rPr lang="en-GB" sz="1600" dirty="0"/>
              <a:t> </a:t>
            </a:r>
            <a:r>
              <a:rPr lang="en-GB" sz="1600" dirty="0" err="1"/>
              <a:t>održivosti</a:t>
            </a:r>
            <a:r>
              <a:rPr lang="en-GB" sz="1600" dirty="0"/>
              <a:t>: </a:t>
            </a:r>
            <a:r>
              <a:rPr lang="en-GB" sz="1600" dirty="0" err="1"/>
              <a:t>odgovorna</a:t>
            </a:r>
            <a:r>
              <a:rPr lang="en-GB" sz="1600" dirty="0"/>
              <a:t> </a:t>
            </a:r>
            <a:r>
              <a:rPr lang="en-GB" sz="1600" dirty="0" err="1"/>
              <a:t>nabava</a:t>
            </a:r>
            <a:r>
              <a:rPr lang="en-GB" sz="1600" dirty="0"/>
              <a:t>, </a:t>
            </a:r>
            <a:r>
              <a:rPr lang="en-GB" sz="1600" dirty="0" err="1"/>
              <a:t>obnova</a:t>
            </a:r>
            <a:r>
              <a:rPr lang="en-GB" sz="1600" dirty="0"/>
              <a:t> </a:t>
            </a:r>
            <a:r>
              <a:rPr lang="en-GB" sz="1600" dirty="0" err="1"/>
              <a:t>šuma</a:t>
            </a:r>
            <a:r>
              <a:rPr lang="en-GB" sz="1600" dirty="0"/>
              <a:t> </a:t>
            </a:r>
            <a:r>
              <a:rPr lang="en-GB" sz="1600" dirty="0" err="1"/>
              <a:t>i</a:t>
            </a:r>
            <a:r>
              <a:rPr lang="en-GB" sz="1600" dirty="0"/>
              <a:t> </a:t>
            </a:r>
            <a:r>
              <a:rPr lang="en-GB" sz="1600" dirty="0" err="1"/>
              <a:t>učinkovito</a:t>
            </a:r>
            <a:r>
              <a:rPr lang="en-GB" sz="1600" dirty="0"/>
              <a:t> </a:t>
            </a:r>
            <a:r>
              <a:rPr lang="en-GB" sz="1600" dirty="0" err="1"/>
              <a:t>korištenje</a:t>
            </a:r>
            <a:r>
              <a:rPr lang="en-GB" sz="1600" dirty="0"/>
              <a:t> </a:t>
            </a:r>
            <a:r>
              <a:rPr lang="en-GB" sz="1600" dirty="0" err="1"/>
              <a:t>materijala</a:t>
            </a:r>
            <a:r>
              <a:rPr lang="en-GB" sz="1600" dirty="0"/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467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97A43-70EF-0E84-59F4-AA7390FEE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241" y="624110"/>
            <a:ext cx="9584372" cy="1280890"/>
          </a:xfrm>
        </p:spPr>
        <p:txBody>
          <a:bodyPr/>
          <a:lstStyle/>
          <a:p>
            <a:r>
              <a:rPr lang="en-GB" b="1" dirty="0" err="1"/>
              <a:t>Tržišna</a:t>
            </a:r>
            <a:r>
              <a:rPr lang="en-GB" b="1" dirty="0"/>
              <a:t> </a:t>
            </a:r>
            <a:r>
              <a:rPr lang="en-GB" b="1" dirty="0" err="1"/>
              <a:t>prilika</a:t>
            </a:r>
            <a:r>
              <a:rPr lang="en-GB" b="1" dirty="0"/>
              <a:t> – </a:t>
            </a:r>
            <a:r>
              <a:rPr lang="en-GB" b="1" dirty="0" err="1"/>
              <a:t>evropski</a:t>
            </a:r>
            <a:r>
              <a:rPr lang="en-GB" b="1" dirty="0"/>
              <a:t> </a:t>
            </a:r>
            <a:r>
              <a:rPr lang="en-GB" b="1" dirty="0" err="1"/>
              <a:t>hrast</a:t>
            </a:r>
            <a:r>
              <a:rPr lang="en-GB" b="1" dirty="0"/>
              <a:t> </a:t>
            </a:r>
            <a:r>
              <a:rPr lang="en-GB" b="1" dirty="0" err="1"/>
              <a:t>i</a:t>
            </a:r>
            <a:r>
              <a:rPr lang="en-GB" b="1" dirty="0"/>
              <a:t> </a:t>
            </a:r>
            <a:r>
              <a:rPr lang="en-GB" b="1" dirty="0" err="1"/>
              <a:t>tvrdo</a:t>
            </a:r>
            <a:r>
              <a:rPr lang="en-GB" b="1" dirty="0"/>
              <a:t> </a:t>
            </a:r>
            <a:r>
              <a:rPr lang="en-GB" b="1" dirty="0" err="1"/>
              <a:t>drvo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F438994-F25F-656C-63B8-FB39D95BEC5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16152" y="2219819"/>
            <a:ext cx="10387584" cy="381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2000" dirty="0" err="1"/>
              <a:t>Snažna</a:t>
            </a:r>
            <a:r>
              <a:rPr lang="en-GB" sz="2000" dirty="0"/>
              <a:t> </a:t>
            </a:r>
            <a:r>
              <a:rPr lang="en-GB" sz="2000" dirty="0" err="1"/>
              <a:t>globalna</a:t>
            </a:r>
            <a:r>
              <a:rPr lang="en-GB" sz="2000" dirty="0"/>
              <a:t> </a:t>
            </a:r>
            <a:r>
              <a:rPr lang="en-GB" sz="2000" dirty="0" err="1"/>
              <a:t>potražnja</a:t>
            </a:r>
            <a:r>
              <a:rPr lang="en-GB" sz="2000" dirty="0"/>
              <a:t> za </a:t>
            </a:r>
            <a:r>
              <a:rPr lang="en-GB" sz="2000" dirty="0" err="1"/>
              <a:t>kvalitetnim</a:t>
            </a:r>
            <a:r>
              <a:rPr lang="en-GB" sz="2000" dirty="0"/>
              <a:t> </a:t>
            </a:r>
            <a:r>
              <a:rPr lang="en-GB" sz="2000" dirty="0" err="1"/>
              <a:t>hrastom</a:t>
            </a:r>
            <a:r>
              <a:rPr lang="en-GB" sz="2000" dirty="0"/>
              <a:t> </a:t>
            </a:r>
            <a:r>
              <a:rPr lang="en-GB" sz="2000" dirty="0" err="1"/>
              <a:t>i</a:t>
            </a:r>
            <a:r>
              <a:rPr lang="en-GB" sz="2000" dirty="0"/>
              <a:t> </a:t>
            </a:r>
            <a:r>
              <a:rPr lang="en-GB" sz="2000" dirty="0" err="1"/>
              <a:t>jasenom</a:t>
            </a:r>
            <a:r>
              <a:rPr lang="en-GB" sz="2000" dirty="0"/>
              <a:t> u </a:t>
            </a:r>
            <a:r>
              <a:rPr lang="en-GB" sz="2000" dirty="0" err="1"/>
              <a:t>industriji</a:t>
            </a:r>
            <a:r>
              <a:rPr lang="en-GB" sz="2000" dirty="0"/>
              <a:t> </a:t>
            </a:r>
            <a:r>
              <a:rPr lang="en-GB" sz="2000" dirty="0" err="1"/>
              <a:t>namještaja</a:t>
            </a:r>
            <a:r>
              <a:rPr lang="en-GB" sz="2000" dirty="0"/>
              <a:t>, </a:t>
            </a:r>
            <a:r>
              <a:rPr lang="en-GB" sz="2000" dirty="0" err="1"/>
              <a:t>interijera</a:t>
            </a:r>
            <a:r>
              <a:rPr lang="en-GB" sz="2000" dirty="0"/>
              <a:t> </a:t>
            </a:r>
            <a:r>
              <a:rPr lang="en-GB" sz="2000" dirty="0" err="1"/>
              <a:t>i</a:t>
            </a:r>
            <a:r>
              <a:rPr lang="en-GB" sz="2000" dirty="0"/>
              <a:t> </a:t>
            </a:r>
            <a:r>
              <a:rPr lang="en-GB" sz="2000" dirty="0" err="1"/>
              <a:t>proizvodnje</a:t>
            </a:r>
            <a:r>
              <a:rPr lang="en-GB" sz="2000" dirty="0"/>
              <a:t>.</a:t>
            </a:r>
          </a:p>
          <a:p>
            <a:r>
              <a:rPr lang="en-GB" sz="2000" dirty="0" err="1"/>
              <a:t>Ograničena</a:t>
            </a:r>
            <a:r>
              <a:rPr lang="en-GB" sz="2000" dirty="0"/>
              <a:t> </a:t>
            </a:r>
            <a:r>
              <a:rPr lang="en-GB" sz="2000" dirty="0" err="1"/>
              <a:t>dostupnost</a:t>
            </a:r>
            <a:r>
              <a:rPr lang="en-GB" sz="2000" dirty="0"/>
              <a:t> </a:t>
            </a:r>
            <a:r>
              <a:rPr lang="en-GB" sz="2000" dirty="0" err="1"/>
              <a:t>slavonskog</a:t>
            </a:r>
            <a:r>
              <a:rPr lang="en-GB" sz="2000" dirty="0"/>
              <a:t> </a:t>
            </a:r>
            <a:r>
              <a:rPr lang="en-GB" sz="2000" dirty="0" err="1"/>
              <a:t>hrasta</a:t>
            </a:r>
            <a:r>
              <a:rPr lang="en-GB" sz="2000" dirty="0"/>
              <a:t> (</a:t>
            </a:r>
            <a:r>
              <a:rPr lang="en-GB" sz="2000" i="1" dirty="0"/>
              <a:t>Quercus </a:t>
            </a:r>
            <a:r>
              <a:rPr lang="en-GB" sz="2000" i="1" dirty="0" err="1"/>
              <a:t>robur</a:t>
            </a:r>
            <a:r>
              <a:rPr lang="en-GB" sz="2000" dirty="0"/>
              <a:t>) </a:t>
            </a:r>
            <a:r>
              <a:rPr lang="en-GB" sz="2000" dirty="0" err="1"/>
              <a:t>čini</a:t>
            </a:r>
            <a:r>
              <a:rPr lang="en-GB" sz="2000" dirty="0"/>
              <a:t> ga premium </a:t>
            </a:r>
            <a:r>
              <a:rPr lang="en-GB" sz="2000" dirty="0" err="1"/>
              <a:t>resursom</a:t>
            </a:r>
            <a:r>
              <a:rPr lang="en-GB" sz="2000" dirty="0"/>
              <a:t>.</a:t>
            </a:r>
          </a:p>
          <a:p>
            <a:r>
              <a:rPr lang="en-GB" sz="2000" dirty="0" err="1"/>
              <a:t>Jugoistočna</a:t>
            </a:r>
            <a:r>
              <a:rPr lang="en-GB" sz="2000" dirty="0"/>
              <a:t> Europa </a:t>
            </a:r>
            <a:r>
              <a:rPr lang="en-GB" sz="2000" dirty="0" err="1"/>
              <a:t>kao</a:t>
            </a:r>
            <a:r>
              <a:rPr lang="en-GB" sz="2000" dirty="0"/>
              <a:t> </a:t>
            </a:r>
            <a:r>
              <a:rPr lang="en-GB" sz="2000" dirty="0" err="1"/>
              <a:t>ključna</a:t>
            </a:r>
            <a:r>
              <a:rPr lang="en-GB" sz="2000" dirty="0"/>
              <a:t> </a:t>
            </a:r>
            <a:r>
              <a:rPr lang="en-GB" sz="2000" dirty="0" err="1"/>
              <a:t>regija</a:t>
            </a:r>
            <a:r>
              <a:rPr lang="en-GB" sz="2000" dirty="0"/>
              <a:t> za </a:t>
            </a:r>
            <a:r>
              <a:rPr lang="en-GB" sz="2000" dirty="0" err="1"/>
              <a:t>najkvalitetnije</a:t>
            </a:r>
            <a:r>
              <a:rPr lang="en-GB" sz="2000" dirty="0"/>
              <a:t> </a:t>
            </a:r>
            <a:r>
              <a:rPr lang="en-GB" sz="2000" dirty="0" err="1"/>
              <a:t>tvrdo</a:t>
            </a:r>
            <a:r>
              <a:rPr lang="en-GB" sz="2000" dirty="0"/>
              <a:t> </a:t>
            </a:r>
            <a:r>
              <a:rPr lang="en-GB" sz="2000" dirty="0" err="1"/>
              <a:t>drvo</a:t>
            </a:r>
            <a:r>
              <a:rPr lang="en-GB" sz="2000" dirty="0"/>
              <a:t>.</a:t>
            </a:r>
          </a:p>
          <a:p>
            <a:r>
              <a:rPr lang="en-GB" sz="2000" dirty="0" err="1"/>
              <a:t>Rastući</a:t>
            </a:r>
            <a:r>
              <a:rPr lang="en-GB" sz="2000" dirty="0"/>
              <a:t> </a:t>
            </a:r>
            <a:r>
              <a:rPr lang="en-GB" sz="2000" dirty="0" err="1"/>
              <a:t>regulatorni</a:t>
            </a:r>
            <a:r>
              <a:rPr lang="en-GB" sz="2000" dirty="0"/>
              <a:t> </a:t>
            </a:r>
            <a:r>
              <a:rPr lang="en-GB" sz="2000" dirty="0" err="1"/>
              <a:t>zahtjevi</a:t>
            </a:r>
            <a:r>
              <a:rPr lang="en-GB" sz="2000" dirty="0"/>
              <a:t> (EUDR, ESG) </a:t>
            </a:r>
            <a:r>
              <a:rPr lang="en-GB" sz="2000" dirty="0" err="1"/>
              <a:t>favoriziraju</a:t>
            </a:r>
            <a:r>
              <a:rPr lang="en-GB" sz="2000" dirty="0"/>
              <a:t> </a:t>
            </a:r>
            <a:r>
              <a:rPr lang="en-GB" sz="2000" dirty="0" err="1"/>
              <a:t>potpuno</a:t>
            </a:r>
            <a:r>
              <a:rPr lang="en-GB" sz="2000" dirty="0"/>
              <a:t> </a:t>
            </a:r>
            <a:r>
              <a:rPr lang="en-GB" sz="2000" dirty="0" err="1"/>
              <a:t>usklađene</a:t>
            </a:r>
            <a:r>
              <a:rPr lang="en-GB" sz="2000" dirty="0"/>
              <a:t> </a:t>
            </a:r>
            <a:r>
              <a:rPr lang="en-GB" sz="2000" dirty="0" err="1"/>
              <a:t>dobavljače</a:t>
            </a:r>
            <a:r>
              <a:rPr lang="en-GB" sz="2000" dirty="0"/>
              <a:t>.</a:t>
            </a:r>
          </a:p>
          <a:p>
            <a:r>
              <a:rPr lang="en-GB" sz="2000" dirty="0" err="1"/>
              <a:t>Stabilna</a:t>
            </a:r>
            <a:r>
              <a:rPr lang="en-GB" sz="2000" dirty="0"/>
              <a:t> </a:t>
            </a:r>
            <a:r>
              <a:rPr lang="en-GB" sz="2000" dirty="0" err="1"/>
              <a:t>industrijska</a:t>
            </a:r>
            <a:r>
              <a:rPr lang="en-GB" sz="2000" dirty="0"/>
              <a:t> </a:t>
            </a:r>
            <a:r>
              <a:rPr lang="en-GB" sz="2000" dirty="0" err="1"/>
              <a:t>potražnja</a:t>
            </a:r>
            <a:r>
              <a:rPr lang="en-GB" sz="2000" dirty="0"/>
              <a:t> </a:t>
            </a:r>
            <a:r>
              <a:rPr lang="en-GB" sz="2000" dirty="0" err="1"/>
              <a:t>osigurava</a:t>
            </a:r>
            <a:r>
              <a:rPr lang="en-GB" sz="2000" dirty="0"/>
              <a:t> </a:t>
            </a:r>
            <a:r>
              <a:rPr lang="en-GB" sz="2000" dirty="0" err="1"/>
              <a:t>dugoročnu</a:t>
            </a:r>
            <a:r>
              <a:rPr lang="en-GB" sz="2000" dirty="0"/>
              <a:t> </a:t>
            </a:r>
            <a:r>
              <a:rPr lang="en-GB" sz="2000" dirty="0" err="1"/>
              <a:t>održivost</a:t>
            </a:r>
            <a:r>
              <a:rPr lang="en-GB" sz="2000" dirty="0"/>
              <a:t> </a:t>
            </a:r>
            <a:r>
              <a:rPr lang="en-GB" sz="2000" dirty="0" err="1"/>
              <a:t>tržišta</a:t>
            </a:r>
            <a:r>
              <a:rPr lang="en-GB" sz="2000" dirty="0"/>
              <a:t>.</a:t>
            </a:r>
          </a:p>
          <a:p>
            <a:r>
              <a:rPr lang="en-GB" sz="2000" dirty="0" err="1"/>
              <a:t>Fragmentirana</a:t>
            </a:r>
            <a:r>
              <a:rPr lang="en-GB" sz="2000" dirty="0"/>
              <a:t> </a:t>
            </a:r>
            <a:r>
              <a:rPr lang="en-GB" sz="2000" dirty="0" err="1"/>
              <a:t>ponuda</a:t>
            </a:r>
            <a:r>
              <a:rPr lang="en-GB" sz="2000" dirty="0"/>
              <a:t> </a:t>
            </a:r>
            <a:r>
              <a:rPr lang="en-GB" sz="2000" dirty="0" err="1"/>
              <a:t>stvara</a:t>
            </a:r>
            <a:r>
              <a:rPr lang="en-GB" sz="2000" dirty="0"/>
              <a:t> </a:t>
            </a:r>
            <a:r>
              <a:rPr lang="en-GB" sz="2000" dirty="0" err="1"/>
              <a:t>priliku</a:t>
            </a:r>
            <a:r>
              <a:rPr lang="en-GB" sz="2000" dirty="0"/>
              <a:t> za </a:t>
            </a:r>
            <a:r>
              <a:rPr lang="en-GB" sz="2000" dirty="0" err="1"/>
              <a:t>pouzdane</a:t>
            </a:r>
            <a:r>
              <a:rPr lang="en-GB" sz="2000" dirty="0"/>
              <a:t> </a:t>
            </a:r>
            <a:r>
              <a:rPr lang="en-GB" sz="2000" dirty="0" err="1"/>
              <a:t>i</a:t>
            </a:r>
            <a:r>
              <a:rPr lang="en-GB" sz="2000" dirty="0"/>
              <a:t> </a:t>
            </a:r>
            <a:r>
              <a:rPr lang="en-GB" sz="2000" dirty="0" err="1"/>
              <a:t>skalabilne</a:t>
            </a:r>
            <a:r>
              <a:rPr lang="en-GB" sz="2000" dirty="0"/>
              <a:t> </a:t>
            </a:r>
            <a:r>
              <a:rPr lang="en-GB" sz="2000" dirty="0" err="1"/>
              <a:t>proizvođače</a:t>
            </a:r>
            <a:r>
              <a:rPr lang="en-GB" sz="2000" dirty="0"/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5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B0443-5B9C-1C5A-BC4D-9756F97B1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4208" y="446087"/>
            <a:ext cx="4430203" cy="1289319"/>
          </a:xfrm>
        </p:spPr>
        <p:txBody>
          <a:bodyPr/>
          <a:lstStyle/>
          <a:p>
            <a:r>
              <a:rPr lang="en-GB" b="1" dirty="0" err="1"/>
              <a:t>Strateški</a:t>
            </a:r>
            <a:r>
              <a:rPr lang="en-GB" b="1" dirty="0"/>
              <a:t> </a:t>
            </a:r>
            <a:r>
              <a:rPr lang="en-GB" b="1" dirty="0" err="1"/>
              <a:t>logistički</a:t>
            </a:r>
            <a:r>
              <a:rPr lang="en-GB" b="1" dirty="0"/>
              <a:t> </a:t>
            </a:r>
            <a:r>
              <a:rPr lang="en-GB" b="1" dirty="0" err="1"/>
              <a:t>centar</a:t>
            </a:r>
            <a:endParaRPr lang="en-GB" b="1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6E18DDE4-12B8-CA44-D2A1-868854FFF4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1486" y="1887688"/>
            <a:ext cx="6057284" cy="4010192"/>
          </a:xfrm>
        </p:spPr>
      </p:pic>
      <p:sp>
        <p:nvSpPr>
          <p:cNvPr id="5" name="Rectangle 1">
            <a:extLst>
              <a:ext uri="{FF2B5EF4-FFF2-40B4-BE49-F238E27FC236}">
                <a16:creationId xmlns:a16="http://schemas.microsoft.com/office/drawing/2014/main" id="{9FE4A7CB-E3D1-DCFD-C2BC-CAF77EAE60A5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575036" y="2406001"/>
            <a:ext cx="5519376" cy="2821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1800" dirty="0" err="1"/>
              <a:t>Lokacija</a:t>
            </a:r>
            <a:r>
              <a:rPr lang="en-GB" sz="1800" dirty="0"/>
              <a:t> u </a:t>
            </a:r>
            <a:r>
              <a:rPr lang="en-GB" sz="1800" dirty="0" err="1"/>
              <a:t>Srijemu</a:t>
            </a:r>
            <a:r>
              <a:rPr lang="en-GB" sz="1800" dirty="0"/>
              <a:t>, u </a:t>
            </a:r>
            <a:r>
              <a:rPr lang="en-GB" sz="1800" dirty="0" err="1"/>
              <a:t>blizini</a:t>
            </a:r>
            <a:r>
              <a:rPr lang="en-GB" sz="1800" dirty="0"/>
              <a:t> </a:t>
            </a:r>
            <a:r>
              <a:rPr lang="en-GB" sz="1800" dirty="0" err="1"/>
              <a:t>Beograda</a:t>
            </a:r>
            <a:r>
              <a:rPr lang="en-GB" sz="1800" dirty="0"/>
              <a:t> — </a:t>
            </a:r>
            <a:r>
              <a:rPr lang="en-GB" sz="1800" dirty="0" err="1"/>
              <a:t>ključni</a:t>
            </a:r>
            <a:r>
              <a:rPr lang="en-GB" sz="1800" dirty="0"/>
              <a:t> </a:t>
            </a:r>
            <a:r>
              <a:rPr lang="en-GB" sz="1800" dirty="0" err="1"/>
              <a:t>logistički</a:t>
            </a:r>
            <a:r>
              <a:rPr lang="en-GB" sz="1800" dirty="0"/>
              <a:t> </a:t>
            </a:r>
            <a:r>
              <a:rPr lang="en-GB" sz="1800" dirty="0" err="1"/>
              <a:t>čvor</a:t>
            </a:r>
            <a:r>
              <a:rPr lang="en-GB" sz="1800" dirty="0"/>
              <a:t>.</a:t>
            </a:r>
          </a:p>
          <a:p>
            <a:r>
              <a:rPr lang="en-GB" sz="1800" dirty="0"/>
              <a:t>35 </a:t>
            </a:r>
            <a:r>
              <a:rPr lang="en-GB" sz="1800" dirty="0" err="1"/>
              <a:t>minuta</a:t>
            </a:r>
            <a:r>
              <a:rPr lang="en-GB" sz="1800" dirty="0"/>
              <a:t> do </a:t>
            </a:r>
            <a:r>
              <a:rPr lang="en-GB" sz="1800" dirty="0" err="1"/>
              <a:t>Zračne</a:t>
            </a:r>
            <a:r>
              <a:rPr lang="en-GB" sz="1800" dirty="0"/>
              <a:t> </a:t>
            </a:r>
            <a:r>
              <a:rPr lang="en-GB" sz="1800" dirty="0" err="1"/>
              <a:t>luke</a:t>
            </a:r>
            <a:r>
              <a:rPr lang="en-GB" sz="1800" dirty="0"/>
              <a:t> Nikola Tesla </a:t>
            </a:r>
          </a:p>
          <a:p>
            <a:r>
              <a:rPr lang="en-GB" sz="1800" dirty="0"/>
              <a:t>10 </a:t>
            </a:r>
            <a:r>
              <a:rPr lang="en-GB" sz="1800" dirty="0" err="1"/>
              <a:t>minuta</a:t>
            </a:r>
            <a:r>
              <a:rPr lang="en-GB" sz="1800" dirty="0"/>
              <a:t> do </a:t>
            </a:r>
            <a:r>
              <a:rPr lang="en-GB" sz="1800" dirty="0" err="1"/>
              <a:t>autocesta</a:t>
            </a:r>
            <a:r>
              <a:rPr lang="en-GB" sz="1800" dirty="0"/>
              <a:t> (E-70, E-75) </a:t>
            </a:r>
          </a:p>
          <a:p>
            <a:r>
              <a:rPr lang="en-GB" sz="1800" dirty="0" err="1"/>
              <a:t>Blizina</a:t>
            </a:r>
            <a:r>
              <a:rPr lang="en-GB" sz="1800" dirty="0"/>
              <a:t> </a:t>
            </a:r>
            <a:r>
              <a:rPr lang="en-GB" sz="1800" dirty="0" err="1"/>
              <a:t>željezničkog</a:t>
            </a:r>
            <a:r>
              <a:rPr lang="en-GB" sz="1800" dirty="0"/>
              <a:t> </a:t>
            </a:r>
            <a:r>
              <a:rPr lang="en-GB" sz="1800" dirty="0" err="1"/>
              <a:t>i</a:t>
            </a:r>
            <a:r>
              <a:rPr lang="en-GB" sz="1800" dirty="0"/>
              <a:t> </a:t>
            </a:r>
            <a:r>
              <a:rPr lang="en-GB" sz="1800" dirty="0" err="1"/>
              <a:t>carinskog</a:t>
            </a:r>
            <a:r>
              <a:rPr lang="en-GB" sz="1800" dirty="0"/>
              <a:t> </a:t>
            </a:r>
            <a:r>
              <a:rPr lang="en-GB" sz="1800" dirty="0" err="1"/>
              <a:t>terminala</a:t>
            </a:r>
            <a:r>
              <a:rPr lang="en-GB" sz="1800" dirty="0"/>
              <a:t> (</a:t>
            </a:r>
            <a:r>
              <a:rPr lang="en-GB" sz="1800" dirty="0" err="1"/>
              <a:t>Inđija</a:t>
            </a:r>
            <a:r>
              <a:rPr lang="en-GB" sz="1800" dirty="0"/>
              <a:t>) </a:t>
            </a:r>
          </a:p>
          <a:p>
            <a:r>
              <a:rPr lang="en-GB" sz="1800" dirty="0" err="1"/>
              <a:t>Neposredna</a:t>
            </a:r>
            <a:r>
              <a:rPr lang="en-GB" sz="1800" dirty="0"/>
              <a:t> </a:t>
            </a:r>
            <a:r>
              <a:rPr lang="en-GB" sz="1800" dirty="0" err="1"/>
              <a:t>blizina</a:t>
            </a:r>
            <a:r>
              <a:rPr lang="en-GB" sz="1800" dirty="0"/>
              <a:t> </a:t>
            </a:r>
            <a:r>
              <a:rPr lang="en-GB" sz="1800" dirty="0" err="1"/>
              <a:t>izvora</a:t>
            </a:r>
            <a:r>
              <a:rPr lang="en-GB" sz="1800" dirty="0"/>
              <a:t> </a:t>
            </a:r>
            <a:r>
              <a:rPr lang="en-GB" sz="1800" dirty="0" err="1"/>
              <a:t>sirovine</a:t>
            </a:r>
            <a:r>
              <a:rPr lang="en-GB" sz="1800" dirty="0"/>
              <a:t> (</a:t>
            </a:r>
            <a:r>
              <a:rPr lang="en-GB" sz="1800" dirty="0" err="1"/>
              <a:t>Morović</a:t>
            </a:r>
            <a:r>
              <a:rPr lang="en-GB" sz="1800" dirty="0"/>
              <a:t> </a:t>
            </a:r>
            <a:r>
              <a:rPr lang="en-GB" sz="1800" dirty="0" err="1"/>
              <a:t>i</a:t>
            </a:r>
            <a:r>
              <a:rPr lang="en-GB" sz="1800" dirty="0"/>
              <a:t> </a:t>
            </a:r>
            <a:r>
              <a:rPr lang="en-GB" sz="1800" dirty="0" err="1"/>
              <a:t>Spačva</a:t>
            </a:r>
            <a:r>
              <a:rPr lang="en-GB" sz="1800" dirty="0"/>
              <a:t>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9793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4578C-8C5D-89E9-F03A-491F3D47E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624110"/>
            <a:ext cx="9218611" cy="1280890"/>
          </a:xfrm>
        </p:spPr>
        <p:txBody>
          <a:bodyPr/>
          <a:lstStyle/>
          <a:p>
            <a:r>
              <a:rPr lang="en-GB" b="1" dirty="0" err="1"/>
              <a:t>Klijenti</a:t>
            </a:r>
            <a:r>
              <a:rPr lang="en-GB" b="1" dirty="0"/>
              <a:t> </a:t>
            </a:r>
            <a:r>
              <a:rPr lang="en-GB" b="1" dirty="0" err="1"/>
              <a:t>i</a:t>
            </a:r>
            <a:r>
              <a:rPr lang="en-GB" b="1" dirty="0"/>
              <a:t> reference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13049C-03EC-1A9E-BD3C-700D4C2518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2908" y="1838896"/>
            <a:ext cx="4629150" cy="9906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3F3C588-11D9-0644-A9D5-641CD44AA8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352" y="3004057"/>
            <a:ext cx="3551936" cy="213116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96CB74C-9FF0-FA56-6A20-19C6C5C1F0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4056" y="1880044"/>
            <a:ext cx="4114800" cy="111442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B0BB53B-F231-8CCE-9625-E74B0ABB19D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352" y="5446941"/>
            <a:ext cx="3752850" cy="12192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100FEA4-1C7C-EA20-1967-64C81807BB2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8362" y="3160934"/>
            <a:ext cx="3197352" cy="319735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515AB64-3265-6E7B-4730-0F1249966EA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6873" y="3325369"/>
            <a:ext cx="4057683" cy="1076325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B3D0B749-C9B6-8952-B38C-37F37F2FE8B7}"/>
              </a:ext>
            </a:extLst>
          </p:cNvPr>
          <p:cNvSpPr/>
          <p:nvPr/>
        </p:nvSpPr>
        <p:spPr>
          <a:xfrm>
            <a:off x="7976873" y="4401693"/>
            <a:ext cx="4057684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(</a:t>
            </a:r>
            <a:r>
              <a:rPr lang="en-US" sz="3600" b="1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Član</a:t>
            </a:r>
            <a:r>
              <a:rPr lang="en-US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FORDAQ – Bronze </a:t>
            </a:r>
            <a:r>
              <a:rPr lang="en-US" sz="3600" b="1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nivo</a:t>
            </a:r>
            <a:r>
              <a:rPr lang="en-US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)</a:t>
            </a:r>
            <a:endParaRPr lang="en-GB" sz="36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45967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825BD-F579-E4CE-40DD-8BEB5D662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Kontakt i podaci o kompaniji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2EDCA60-6E77-72E5-F549-915CA4189A0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737360" y="1231403"/>
            <a:ext cx="10454640" cy="5668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1600" b="1" dirty="0"/>
              <a:t>QUERCUS PARKET – </a:t>
            </a:r>
            <a:r>
              <a:rPr lang="en-GB" sz="1600" b="1" dirty="0" err="1"/>
              <a:t>Obrt</a:t>
            </a:r>
            <a:r>
              <a:rPr lang="en-GB" sz="1600" b="1" dirty="0"/>
              <a:t> / </a:t>
            </a:r>
            <a:r>
              <a:rPr lang="en-GB" sz="1600" b="1" dirty="0" err="1"/>
              <a:t>Samostalna</a:t>
            </a:r>
            <a:r>
              <a:rPr lang="en-GB" sz="1600" b="1" dirty="0"/>
              <a:t> </a:t>
            </a:r>
            <a:r>
              <a:rPr lang="en-GB" sz="1600" b="1" dirty="0" err="1"/>
              <a:t>djelatnost</a:t>
            </a:r>
            <a:endParaRPr lang="en-GB" sz="1600" dirty="0"/>
          </a:p>
          <a:p>
            <a:r>
              <a:rPr lang="en-GB" sz="1600" dirty="0" err="1"/>
              <a:t>Adresa</a:t>
            </a:r>
            <a:r>
              <a:rPr lang="en-GB" sz="1600" dirty="0"/>
              <a:t>:</a:t>
            </a:r>
            <a:br>
              <a:rPr lang="en-GB" sz="1600" dirty="0"/>
            </a:br>
            <a:r>
              <a:rPr lang="en-GB" sz="1600" dirty="0"/>
              <a:t>Nikole </a:t>
            </a:r>
            <a:r>
              <a:rPr lang="en-GB" sz="1600" dirty="0" err="1"/>
              <a:t>Tesle</a:t>
            </a:r>
            <a:r>
              <a:rPr lang="en-GB" sz="1600" dirty="0"/>
              <a:t> 137, 22321 </a:t>
            </a:r>
            <a:r>
              <a:rPr lang="en-GB" sz="1600" dirty="0" err="1"/>
              <a:t>Ljukovo</a:t>
            </a:r>
            <a:r>
              <a:rPr lang="en-GB" sz="1600" dirty="0"/>
              <a:t>, </a:t>
            </a:r>
            <a:r>
              <a:rPr lang="en-GB" sz="1600" dirty="0" err="1"/>
              <a:t>Srbija</a:t>
            </a:r>
            <a:endParaRPr lang="en-GB" sz="1600" dirty="0"/>
          </a:p>
          <a:p>
            <a:r>
              <a:rPr lang="en-GB" sz="1600" dirty="0" err="1"/>
              <a:t>Kontakt</a:t>
            </a:r>
            <a:r>
              <a:rPr lang="en-GB" sz="1600" dirty="0"/>
              <a:t>:</a:t>
            </a:r>
            <a:br>
              <a:rPr lang="en-GB" sz="1600" dirty="0"/>
            </a:br>
            <a:r>
              <a:rPr lang="en-GB" sz="1600" dirty="0"/>
              <a:t>Email: quercus.parket@gmail.com</a:t>
            </a:r>
            <a:br>
              <a:rPr lang="en-GB" sz="1600" dirty="0"/>
            </a:br>
            <a:r>
              <a:rPr lang="en-GB" sz="1600" dirty="0" err="1"/>
              <a:t>Telefon</a:t>
            </a:r>
            <a:r>
              <a:rPr lang="en-GB" sz="1600" dirty="0"/>
              <a:t>: +381 22 58 77 50</a:t>
            </a:r>
          </a:p>
          <a:p>
            <a:r>
              <a:rPr lang="en-GB" sz="1600" dirty="0" err="1"/>
              <a:t>Radno</a:t>
            </a:r>
            <a:r>
              <a:rPr lang="en-GB" sz="1600" dirty="0"/>
              <a:t> </a:t>
            </a:r>
            <a:r>
              <a:rPr lang="en-GB" sz="1600" dirty="0" err="1"/>
              <a:t>vrijeme</a:t>
            </a:r>
            <a:r>
              <a:rPr lang="en-GB" sz="1600" dirty="0"/>
              <a:t>:</a:t>
            </a:r>
            <a:br>
              <a:rPr lang="en-GB" sz="1600" dirty="0"/>
            </a:br>
            <a:r>
              <a:rPr lang="en-GB" sz="1600" dirty="0" err="1"/>
              <a:t>Ponedjeljak</a:t>
            </a:r>
            <a:r>
              <a:rPr lang="en-GB" sz="1600" dirty="0"/>
              <a:t> – </a:t>
            </a:r>
            <a:r>
              <a:rPr lang="en-GB" sz="1600" dirty="0" err="1"/>
              <a:t>petak</a:t>
            </a:r>
            <a:r>
              <a:rPr lang="en-GB" sz="1600" dirty="0"/>
              <a:t> | 07:00 – 15:00</a:t>
            </a:r>
          </a:p>
          <a:p>
            <a:r>
              <a:rPr lang="en-GB" sz="1600" dirty="0" err="1"/>
              <a:t>Podaci</a:t>
            </a:r>
            <a:r>
              <a:rPr lang="en-GB" sz="1600" dirty="0"/>
              <a:t> o </a:t>
            </a:r>
            <a:r>
              <a:rPr lang="en-GB" sz="1600" dirty="0" err="1"/>
              <a:t>tvrtki</a:t>
            </a:r>
            <a:r>
              <a:rPr lang="en-GB" sz="1600" dirty="0"/>
              <a:t>:</a:t>
            </a:r>
            <a:br>
              <a:rPr lang="en-GB" sz="1600" dirty="0"/>
            </a:br>
            <a:r>
              <a:rPr lang="en-GB" sz="1600" dirty="0"/>
              <a:t>OIB (PIB): 106197782</a:t>
            </a:r>
            <a:br>
              <a:rPr lang="en-GB" sz="1600" dirty="0"/>
            </a:br>
            <a:r>
              <a:rPr lang="en-GB" sz="1600" dirty="0" err="1"/>
              <a:t>Matični</a:t>
            </a:r>
            <a:r>
              <a:rPr lang="en-GB" sz="1600" dirty="0"/>
              <a:t> </a:t>
            </a:r>
            <a:r>
              <a:rPr lang="en-GB" sz="1600" dirty="0" err="1"/>
              <a:t>broj</a:t>
            </a:r>
            <a:r>
              <a:rPr lang="en-GB" sz="1600" dirty="0"/>
              <a:t>: 61620117</a:t>
            </a:r>
          </a:p>
          <a:p>
            <a:r>
              <a:rPr lang="en-GB" sz="1600" dirty="0"/>
              <a:t>Banka:</a:t>
            </a:r>
            <a:br>
              <a:rPr lang="en-GB" sz="1600" dirty="0"/>
            </a:br>
            <a:r>
              <a:rPr lang="en-GB" sz="1600" dirty="0"/>
              <a:t>OTP </a:t>
            </a:r>
            <a:r>
              <a:rPr lang="en-GB" sz="1600" dirty="0" err="1"/>
              <a:t>banka</a:t>
            </a:r>
            <a:r>
              <a:rPr lang="en-GB" sz="1600" dirty="0"/>
              <a:t> </a:t>
            </a:r>
            <a:r>
              <a:rPr lang="en-GB" sz="1600" dirty="0" err="1"/>
              <a:t>Srbija</a:t>
            </a:r>
            <a:r>
              <a:rPr lang="en-GB" sz="1600" dirty="0"/>
              <a:t> (Novi Sad)</a:t>
            </a:r>
            <a:br>
              <a:rPr lang="en-GB" sz="1600" dirty="0"/>
            </a:br>
            <a:r>
              <a:rPr lang="en-GB" sz="1600" dirty="0"/>
              <a:t>IBAN: RS35 3259 6015 0046 8686 36</a:t>
            </a:r>
            <a:br>
              <a:rPr lang="en-GB" sz="1600" dirty="0"/>
            </a:br>
            <a:r>
              <a:rPr lang="en-GB" sz="1600" dirty="0"/>
              <a:t>SWIFT: OTPVRS22</a:t>
            </a:r>
          </a:p>
          <a:p>
            <a:r>
              <a:rPr lang="en-GB" sz="1600" dirty="0" err="1"/>
              <a:t>Lokacija</a:t>
            </a:r>
            <a:r>
              <a:rPr lang="en-GB" sz="1600" dirty="0"/>
              <a:t>:</a:t>
            </a:r>
            <a:br>
              <a:rPr lang="en-GB" sz="1600" dirty="0"/>
            </a:br>
            <a:r>
              <a:rPr lang="en-GB" sz="1600" dirty="0" err="1"/>
              <a:t>Pilana</a:t>
            </a:r>
            <a:r>
              <a:rPr lang="en-GB" sz="1600" dirty="0"/>
              <a:t> „</a:t>
            </a:r>
            <a:r>
              <a:rPr lang="en-GB" sz="1600" dirty="0" err="1"/>
              <a:t>Strela</a:t>
            </a:r>
            <a:r>
              <a:rPr lang="en-GB" sz="1600" dirty="0"/>
              <a:t>“ – Quercus </a:t>
            </a:r>
            <a:r>
              <a:rPr lang="en-GB" sz="1600" dirty="0" err="1"/>
              <a:t>Parket</a:t>
            </a:r>
            <a:endParaRPr lang="en-GB" sz="1600" dirty="0"/>
          </a:p>
          <a:p>
            <a:r>
              <a:rPr lang="en-GB" sz="1600" dirty="0"/>
              <a:t>FSC </a:t>
            </a:r>
            <a:r>
              <a:rPr lang="en-GB" sz="1600" dirty="0" err="1"/>
              <a:t>licenca</a:t>
            </a:r>
            <a:r>
              <a:rPr lang="en-GB" sz="1600" dirty="0"/>
              <a:t>: C214521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24190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59</TotalTime>
  <Words>853</Words>
  <Application>Microsoft Office PowerPoint</Application>
  <PresentationFormat>Widescreen</PresentationFormat>
  <Paragraphs>54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Wisp</vt:lpstr>
      <vt:lpstr>PowerPoint Presentation</vt:lpstr>
      <vt:lpstr>Uvod </vt:lpstr>
      <vt:lpstr> Povijest</vt:lpstr>
      <vt:lpstr>“Turnkey” pogon za preradu tvrdog drveta</vt:lpstr>
      <vt:lpstr>Nabavka, usklađenost i sledljivost</vt:lpstr>
      <vt:lpstr>Tržišna prilika – evropski hrast i tvrdo drvo</vt:lpstr>
      <vt:lpstr>Strateški logistički centar</vt:lpstr>
      <vt:lpstr>Klijenti i reference</vt:lpstr>
      <vt:lpstr>Kontakt i podaci o kompaniji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Goran Nisevic</dc:creator>
  <cp:lastModifiedBy>Goran Nisevic</cp:lastModifiedBy>
  <cp:revision>18</cp:revision>
  <dcterms:created xsi:type="dcterms:W3CDTF">2026-03-27T12:34:22Z</dcterms:created>
  <dcterms:modified xsi:type="dcterms:W3CDTF">2026-03-28T08:39:02Z</dcterms:modified>
</cp:coreProperties>
</file>